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804" r:id="rId2"/>
    <p:sldId id="2792" r:id="rId3"/>
    <p:sldId id="726" r:id="rId4"/>
    <p:sldId id="2794" r:id="rId5"/>
    <p:sldId id="2795" r:id="rId6"/>
    <p:sldId id="2796" r:id="rId7"/>
    <p:sldId id="2797" r:id="rId8"/>
    <p:sldId id="298" r:id="rId9"/>
    <p:sldId id="2799" r:id="rId10"/>
    <p:sldId id="2805" r:id="rId11"/>
    <p:sldId id="299" r:id="rId12"/>
    <p:sldId id="300" r:id="rId13"/>
    <p:sldId id="2808" r:id="rId14"/>
    <p:sldId id="2809" r:id="rId15"/>
    <p:sldId id="2798" r:id="rId16"/>
    <p:sldId id="2810" r:id="rId17"/>
    <p:sldId id="2812" r:id="rId18"/>
    <p:sldId id="2807" r:id="rId19"/>
    <p:sldId id="2813" r:id="rId20"/>
    <p:sldId id="2814" r:id="rId21"/>
    <p:sldId id="311" r:id="rId22"/>
    <p:sldId id="331" r:id="rId23"/>
    <p:sldId id="339" r:id="rId24"/>
    <p:sldId id="335" r:id="rId25"/>
    <p:sldId id="2815" r:id="rId26"/>
    <p:sldId id="317" r:id="rId27"/>
    <p:sldId id="273" r:id="rId28"/>
    <p:sldId id="261" r:id="rId29"/>
    <p:sldId id="262" r:id="rId30"/>
    <p:sldId id="263" r:id="rId31"/>
    <p:sldId id="264" r:id="rId32"/>
    <p:sldId id="265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3333FF"/>
    <a:srgbClr val="33CC33"/>
    <a:srgbClr val="FF9999"/>
    <a:srgbClr val="FF99FF"/>
    <a:srgbClr val="008000"/>
    <a:srgbClr val="0000CC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57" autoAdjust="0"/>
    <p:restoredTop sz="81784" autoAdjust="0"/>
  </p:normalViewPr>
  <p:slideViewPr>
    <p:cSldViewPr>
      <p:cViewPr varScale="1">
        <p:scale>
          <a:sx n="86" d="100"/>
          <a:sy n="86" d="100"/>
        </p:scale>
        <p:origin x="660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63.png>
</file>

<file path=ppt/media/image264.png>
</file>

<file path=ppt/media/image265.png>
</file>

<file path=ppt/media/image266.png>
</file>

<file path=ppt/media/image267.png>
</file>

<file path=ppt/media/image27.png>
</file>

<file path=ppt/media/image28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901A0-EC92-4E4B-AED1-47E51D86B73E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6ADA7-B84D-44A9-81D6-E0CBC411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98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6ADA7-B84D-44A9-81D6-E0CBC4112BD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965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rgbClr val="3333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198DB-9355-43C2-BF36-68C0626BF800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9240B-ECD0-4FD6-B96C-112930804A90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588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CD9E8-06F1-4B07-8101-E442AFAD458F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521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432882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C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2D08-323F-45DF-B542-F9DC4296E1C3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737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5AFE-B90F-4365-8BB8-4DF7136C72A6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80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>
            <a:lvl1pPr>
              <a:defRPr>
                <a:solidFill>
                  <a:srgbClr val="0000C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FCBE5-2D5E-45A4-B6FE-1705D051C9B2}" type="datetime1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08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C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C295D-894E-450E-BFD4-CEC7488C4C8F}" type="datetime1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047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C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35673-8A76-4084-81EC-3B8403D1D139}" type="datetime1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50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592C2-82BE-48D3-8DAF-DDF138FAAF1E}" type="datetime1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83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FCFCF-4B9B-4158-B168-0F4CDFBF7AE7}" type="datetime1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24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8DBD2-FDC2-496C-817C-B0CDF9F2E46F}" type="datetime1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01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6CBD2-996B-41DF-8B23-9C8F9F83F50A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37C91-99CD-4615-A66C-4AFE7D9CA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309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0000CC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4.png"/><Relationship Id="rId2" Type="http://schemas.openxmlformats.org/officeDocument/2006/relationships/image" Target="../media/image26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67.png"/><Relationship Id="rId5" Type="http://schemas.openxmlformats.org/officeDocument/2006/relationships/image" Target="../media/image266.png"/><Relationship Id="rId4" Type="http://schemas.openxmlformats.org/officeDocument/2006/relationships/image" Target="../media/image26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47800"/>
            <a:ext cx="7772400" cy="1470025"/>
          </a:xfrm>
        </p:spPr>
        <p:txBody>
          <a:bodyPr/>
          <a:lstStyle/>
          <a:p>
            <a:r>
              <a:rPr lang="en-US" b="1" dirty="0">
                <a:solidFill>
                  <a:srgbClr val="0000CC"/>
                </a:solidFill>
              </a:rPr>
              <a:t>Generative </a:t>
            </a:r>
            <a:r>
              <a:rPr lang="en-US" b="1" dirty="0" err="1">
                <a:solidFill>
                  <a:srgbClr val="0000CC"/>
                </a:solidFill>
              </a:rPr>
              <a:t>Aversarial</a:t>
            </a:r>
            <a:r>
              <a:rPr lang="en-US" b="1" dirty="0">
                <a:solidFill>
                  <a:srgbClr val="0000CC"/>
                </a:solidFill>
              </a:rPr>
              <a:t>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03575"/>
            <a:ext cx="6400800" cy="1752600"/>
          </a:xfrm>
        </p:spPr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11785 Deep Learning</a:t>
            </a:r>
          </a:p>
          <a:p>
            <a:r>
              <a:rPr lang="en-US" b="1" dirty="0">
                <a:solidFill>
                  <a:srgbClr val="C00000"/>
                </a:solidFill>
              </a:rPr>
              <a:t>Spring 2022</a:t>
            </a:r>
          </a:p>
        </p:txBody>
      </p:sp>
      <p:pic>
        <p:nvPicPr>
          <p:cNvPr id="1028" name="Picture 4" descr="http://mlsp.cs.cmu.edu/images/logo-alt3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9938" y="0"/>
            <a:ext cx="2024062" cy="890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4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E77EB-BDC6-4743-82E1-8FAAFF73A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b="1" dirty="0"/>
              <a:t>What are GANs?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15A140-A9E7-45D0-94B9-71613805C0B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8AA3508-8220-4015-92AE-1B0AB435D229}"/>
              </a:ext>
            </a:extLst>
          </p:cNvPr>
          <p:cNvSpPr/>
          <p:nvPr/>
        </p:nvSpPr>
        <p:spPr>
          <a:xfrm>
            <a:off x="173833" y="2182743"/>
            <a:ext cx="1224222" cy="6858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AA8C792-7C39-45FF-982C-C2C552DEF440}"/>
                  </a:ext>
                </a:extLst>
              </p:cNvPr>
              <p:cNvSpPr txBox="1"/>
              <p:nvPr/>
            </p:nvSpPr>
            <p:spPr>
              <a:xfrm>
                <a:off x="106521" y="2294810"/>
                <a:ext cx="130843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AA8C792-7C39-45FF-982C-C2C552DEF4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521" y="2294810"/>
                <a:ext cx="1308435" cy="461665"/>
              </a:xfrm>
              <a:prstGeom prst="rect">
                <a:avLst/>
              </a:prstGeom>
              <a:blipFill>
                <a:blip r:embed="rId2"/>
                <a:stretch>
                  <a:fillRect r="-930"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D68D99C2-402D-4236-983C-1DEEDB854184}"/>
              </a:ext>
            </a:extLst>
          </p:cNvPr>
          <p:cNvSpPr/>
          <p:nvPr/>
        </p:nvSpPr>
        <p:spPr>
          <a:xfrm>
            <a:off x="1828800" y="1877943"/>
            <a:ext cx="1600200" cy="12843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343DBB4-38FB-4890-8A23-EBDEE16E522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1398055" y="2520122"/>
            <a:ext cx="430745" cy="5521"/>
          </a:xfrm>
          <a:prstGeom prst="straightConnector1">
            <a:avLst/>
          </a:prstGeom>
          <a:ln w="28575">
            <a:solidFill>
              <a:srgbClr val="3333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D3CC659-2129-4A28-8C76-94D7AA649FE3}"/>
                  </a:ext>
                </a:extLst>
              </p:cNvPr>
              <p:cNvSpPr txBox="1"/>
              <p:nvPr/>
            </p:nvSpPr>
            <p:spPr>
              <a:xfrm>
                <a:off x="1911749" y="2129188"/>
                <a:ext cx="1462900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Generator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D3CC659-2129-4A28-8C76-94D7AA649F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1749" y="2129188"/>
                <a:ext cx="1462900" cy="830997"/>
              </a:xfrm>
              <a:prstGeom prst="rect">
                <a:avLst/>
              </a:prstGeom>
              <a:blipFill>
                <a:blip r:embed="rId3"/>
                <a:stretch>
                  <a:fillRect l="-6250" t="-5839" r="-5833" b="-87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3905811D-FB3B-45F6-B17B-068D7A4EEE65}"/>
              </a:ext>
            </a:extLst>
          </p:cNvPr>
          <p:cNvSpPr/>
          <p:nvPr/>
        </p:nvSpPr>
        <p:spPr>
          <a:xfrm>
            <a:off x="5245255" y="2836300"/>
            <a:ext cx="1863523" cy="1143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100BBE-8562-4370-A22C-20921AA0A0E4}"/>
                  </a:ext>
                </a:extLst>
              </p:cNvPr>
              <p:cNvSpPr txBox="1"/>
              <p:nvPr/>
            </p:nvSpPr>
            <p:spPr>
              <a:xfrm>
                <a:off x="5251218" y="3054162"/>
                <a:ext cx="186352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Discriminator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100BBE-8562-4370-A22C-20921AA0A0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1218" y="3054162"/>
                <a:ext cx="1863523" cy="830997"/>
              </a:xfrm>
              <a:prstGeom prst="rect">
                <a:avLst/>
              </a:prstGeom>
              <a:blipFill>
                <a:blip r:embed="rId4"/>
                <a:stretch>
                  <a:fillRect l="-4248" t="-5882" r="-4575" b="-9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5E0163-258D-4C3B-ACFF-B985268205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4364000" y="2634185"/>
            <a:ext cx="881255" cy="77361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08B577D-CE3B-4522-984A-F9D2ACA7D862}"/>
              </a:ext>
            </a:extLst>
          </p:cNvPr>
          <p:cNvCxnSpPr>
            <a:cxnSpLocks/>
          </p:cNvCxnSpPr>
          <p:nvPr/>
        </p:nvCxnSpPr>
        <p:spPr>
          <a:xfrm flipV="1">
            <a:off x="3429000" y="2525643"/>
            <a:ext cx="598373" cy="1"/>
          </a:xfrm>
          <a:prstGeom prst="straightConnector1">
            <a:avLst/>
          </a:prstGeom>
          <a:ln w="28575">
            <a:solidFill>
              <a:srgbClr val="3333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9874EFA-5D2A-4373-9C08-4914F76D2BB7}"/>
                  </a:ext>
                </a:extLst>
              </p:cNvPr>
              <p:cNvSpPr txBox="1"/>
              <p:nvPr/>
            </p:nvSpPr>
            <p:spPr>
              <a:xfrm>
                <a:off x="3434667" y="1536379"/>
                <a:ext cx="1509067" cy="12450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Generated</a:t>
                </a:r>
                <a:br>
                  <a:rPr lang="en-US" sz="2400" dirty="0"/>
                </a:br>
                <a:r>
                  <a:rPr lang="en-US" sz="2400" dirty="0"/>
                  <a:t>data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9874EFA-5D2A-4373-9C08-4914F76D2B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4667" y="1536379"/>
                <a:ext cx="1509067" cy="1245021"/>
              </a:xfrm>
              <a:prstGeom prst="rect">
                <a:avLst/>
              </a:prstGeom>
              <a:blipFill>
                <a:blip r:embed="rId5"/>
                <a:stretch>
                  <a:fillRect l="-5645" t="-3922" r="-56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64A532-95FC-4638-AAAE-814459256128}"/>
                  </a:ext>
                </a:extLst>
              </p:cNvPr>
              <p:cNvSpPr txBox="1"/>
              <p:nvPr/>
            </p:nvSpPr>
            <p:spPr>
              <a:xfrm>
                <a:off x="2697721" y="3979300"/>
                <a:ext cx="2069944" cy="8408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Real data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64A532-95FC-4638-AAAE-8144592561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7721" y="3979300"/>
                <a:ext cx="2069944" cy="840871"/>
              </a:xfrm>
              <a:prstGeom prst="rect">
                <a:avLst/>
              </a:prstGeom>
              <a:blipFill>
                <a:blip r:embed="rId6"/>
                <a:stretch>
                  <a:fillRect t="-5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DAE516D2-BA5D-47EB-BCBC-41DF0CCE5E55}"/>
              </a:ext>
            </a:extLst>
          </p:cNvPr>
          <p:cNvSpPr txBox="1"/>
          <p:nvPr/>
        </p:nvSpPr>
        <p:spPr>
          <a:xfrm>
            <a:off x="7391400" y="3176967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Real/Fake?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DFB7523-60BE-4A61-A736-3CAA19704B84}"/>
              </a:ext>
            </a:extLst>
          </p:cNvPr>
          <p:cNvCxnSpPr/>
          <p:nvPr/>
        </p:nvCxnSpPr>
        <p:spPr>
          <a:xfrm>
            <a:off x="7108778" y="3424774"/>
            <a:ext cx="38100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C7E0121-7C09-4C24-A5AC-9ECEBE8A5488}"/>
              </a:ext>
            </a:extLst>
          </p:cNvPr>
          <p:cNvCxnSpPr/>
          <p:nvPr/>
        </p:nvCxnSpPr>
        <p:spPr>
          <a:xfrm flipV="1">
            <a:off x="4401092" y="3424774"/>
            <a:ext cx="838200" cy="83820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29BAF885-CD02-43D5-9828-DF616CB3FAA6}"/>
              </a:ext>
            </a:extLst>
          </p:cNvPr>
          <p:cNvSpPr/>
          <p:nvPr/>
        </p:nvSpPr>
        <p:spPr>
          <a:xfrm>
            <a:off x="76200" y="1447801"/>
            <a:ext cx="3755632" cy="2209799"/>
          </a:xfrm>
          <a:prstGeom prst="ellipse">
            <a:avLst/>
          </a:prstGeom>
          <a:noFill/>
          <a:ln>
            <a:solidFill>
              <a:srgbClr val="00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D603540-629F-4224-91B3-7D9C461A65B0}"/>
              </a:ext>
            </a:extLst>
          </p:cNvPr>
          <p:cNvSpPr/>
          <p:nvPr/>
        </p:nvSpPr>
        <p:spPr>
          <a:xfrm>
            <a:off x="4473968" y="2433491"/>
            <a:ext cx="3755632" cy="22097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83571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THE GENERATOR"/>
          <p:cNvSpPr txBox="1">
            <a:spLocks noGrp="1"/>
          </p:cNvSpPr>
          <p:nvPr>
            <p:ph type="title"/>
          </p:nvPr>
        </p:nvSpPr>
        <p:spPr>
          <a:xfrm>
            <a:off x="457200" y="227013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800" cap="none"/>
            </a:lvl1pPr>
          </a:lstStyle>
          <a:p>
            <a:r>
              <a:rPr lang="en-US" sz="4000" b="1" dirty="0"/>
              <a:t>The Generator</a:t>
            </a:r>
            <a:endParaRPr sz="4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8" name="The generator learns P(X|Z) : Produces realistic looking data X from a latent vector Z…"/>
              <p:cNvSpPr txBox="1">
                <a:spLocks noGrp="1"/>
              </p:cNvSpPr>
              <p:nvPr>
                <p:ph idx="1"/>
              </p:nvPr>
            </p:nvSpPr>
            <p:spPr>
              <a:xfrm>
                <a:off x="457200" y="3809999"/>
                <a:ext cx="8229600" cy="2725135"/>
              </a:xfrm>
              <a:prstGeom prst="rect">
                <a:avLst/>
              </a:prstGeom>
            </p:spPr>
            <p:txBody>
              <a:bodyPr>
                <a:normAutofit fontScale="85000" lnSpcReduction="10000"/>
              </a:bodyPr>
              <a:lstStyle/>
              <a:p>
                <a:pPr marL="358782" indent="-358782" defTabSz="402536">
                  <a:spcBef>
                    <a:spcPts val="1406"/>
                  </a:spcBef>
                  <a:defRPr sz="3724"/>
                </a:pPr>
                <a:r>
                  <a:rPr lang="en-US" sz="2250" b="1" dirty="0"/>
                  <a:t>The generator</a:t>
                </a:r>
                <a:r>
                  <a:rPr lang="en-US" sz="2250" dirty="0"/>
                  <a:t> produces realistic looking </a:t>
                </a:r>
                <a14:m>
                  <m:oMath xmlns:m="http://schemas.openxmlformats.org/officeDocument/2006/math"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50" dirty="0"/>
                  <a:t> from a latent vector </a:t>
                </a:r>
                <a14:m>
                  <m:oMath xmlns:m="http://schemas.openxmlformats.org/officeDocument/2006/math"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endParaRPr lang="en-US" sz="2250" dirty="0"/>
              </a:p>
              <a:p>
                <a:pPr marL="358782" indent="-358782" defTabSz="402536">
                  <a:spcBef>
                    <a:spcPts val="1406"/>
                  </a:spcBef>
                  <a:defRPr sz="3724"/>
                </a:pPr>
                <a:r>
                  <a:rPr lang="en-US" sz="2250" dirty="0"/>
                  <a:t>Generator input </a:t>
                </a:r>
                <a14:m>
                  <m:oMath xmlns:m="http://schemas.openxmlformats.org/officeDocument/2006/math">
                    <m:r>
                      <a:rPr lang="en-US" sz="2250" b="0" i="1" dirty="0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sz="2250" b="1" dirty="0"/>
                  <a:t> </a:t>
                </a:r>
                <a:r>
                  <a:rPr lang="en-US" sz="2250" dirty="0"/>
                  <a:t>can be sampled from a known prior, e.g. standard Gaussian</a:t>
                </a:r>
                <a:endParaRPr lang="en-US" sz="2250" b="1" dirty="0"/>
              </a:p>
              <a:p>
                <a:pPr marL="1158882" lvl="2" indent="-358782" defTabSz="402536">
                  <a:spcBef>
                    <a:spcPts val="1406"/>
                  </a:spcBef>
                  <a:defRPr sz="3724"/>
                </a:pPr>
                <a:endParaRPr lang="en-US" sz="1450" b="1" dirty="0"/>
              </a:p>
              <a:p>
                <a:pPr marL="358782" indent="-358782" defTabSz="402536">
                  <a:spcBef>
                    <a:spcPts val="1406"/>
                  </a:spcBef>
                  <a:defRPr sz="3724"/>
                </a:pPr>
                <a:r>
                  <a:rPr lang="en-US" sz="2250" b="1" dirty="0"/>
                  <a:t>Goal</a:t>
                </a:r>
                <a:r>
                  <a:rPr lang="en-US" sz="2250" dirty="0"/>
                  <a:t>: generated distribution,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225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25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ar-AE" sz="225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  <m:r>
                      <a:rPr lang="ar-AE" sz="2250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50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250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ar-AE" sz="2250" dirty="0"/>
                  <a:t> </a:t>
                </a:r>
                <a:r>
                  <a:rPr lang="en-US" sz="2250" dirty="0"/>
                  <a:t>matches the true data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5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5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250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250" dirty="0"/>
              </a:p>
              <a:p>
                <a:pPr marL="758832" lvl="1" indent="-358782" defTabSz="402536">
                  <a:spcBef>
                    <a:spcPts val="1406"/>
                  </a:spcBef>
                  <a:defRPr sz="3724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00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ar-AE" sz="200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  <m:d>
                      <m:dPr>
                        <m:ctrlPr>
                          <a:rPr lang="ar-AE" sz="20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en-US" sz="1850" dirty="0"/>
                  <a:t> is the more “memorable” notation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000" i="1" dirty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2000" b="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 dirty="0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</m:acc>
                      </m:sub>
                    </m:sSub>
                    <m:r>
                      <a:rPr lang="ar-AE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50" dirty="0"/>
                  <a:t>, the probability that a generated sample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sz="1850" dirty="0"/>
                  <a:t> takes the value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1850" dirty="0"/>
                  <a:t> </a:t>
                </a:r>
              </a:p>
            </p:txBody>
          </p:sp>
        </mc:Choice>
        <mc:Fallback xmlns="">
          <p:sp>
            <p:nvSpPr>
              <p:cNvPr id="498" name="The generator learns P(X|Z) : Produces realistic looking data X from a latent vector Z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809999"/>
                <a:ext cx="8229600" cy="2725135"/>
              </a:xfrm>
              <a:prstGeom prst="rect">
                <a:avLst/>
              </a:prstGeom>
              <a:blipFill>
                <a:blip r:embed="rId2"/>
                <a:stretch>
                  <a:fillRect l="-519" t="-2237" r="-2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DF6809C-7B5F-4A83-A9BB-D41465F03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11</a:t>
            </a:fld>
            <a:endParaRPr lang="en-US" altLang="zh-C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BEC51D9-CB75-4FBA-9153-21E01BE26D5F}"/>
              </a:ext>
            </a:extLst>
          </p:cNvPr>
          <p:cNvSpPr/>
          <p:nvPr/>
        </p:nvSpPr>
        <p:spPr>
          <a:xfrm>
            <a:off x="2459833" y="2130334"/>
            <a:ext cx="1224222" cy="6858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27AC69A-4D87-4792-A1C5-687ED12848C8}"/>
                  </a:ext>
                </a:extLst>
              </p:cNvPr>
              <p:cNvSpPr txBox="1"/>
              <p:nvPr/>
            </p:nvSpPr>
            <p:spPr>
              <a:xfrm>
                <a:off x="2392521" y="2242401"/>
                <a:ext cx="130843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27AC69A-4D87-4792-A1C5-687ED12848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2521" y="2242401"/>
                <a:ext cx="1308435" cy="461665"/>
              </a:xfrm>
              <a:prstGeom prst="rect">
                <a:avLst/>
              </a:prstGeom>
              <a:blipFill>
                <a:blip r:embed="rId3"/>
                <a:stretch>
                  <a:fillRect r="-930"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9E079F4C-3381-4587-B42B-80E10E9AAA0C}"/>
              </a:ext>
            </a:extLst>
          </p:cNvPr>
          <p:cNvSpPr/>
          <p:nvPr/>
        </p:nvSpPr>
        <p:spPr>
          <a:xfrm>
            <a:off x="4114800" y="1825534"/>
            <a:ext cx="1600200" cy="12843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9410C18-C596-40FD-8822-9A66D06F6363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3684055" y="2467713"/>
            <a:ext cx="430745" cy="5521"/>
          </a:xfrm>
          <a:prstGeom prst="straightConnector1">
            <a:avLst/>
          </a:prstGeom>
          <a:ln w="28575">
            <a:solidFill>
              <a:srgbClr val="3333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186A98-E729-4FA6-AF6F-F22DDE78FD60}"/>
                  </a:ext>
                </a:extLst>
              </p:cNvPr>
              <p:cNvSpPr txBox="1"/>
              <p:nvPr/>
            </p:nvSpPr>
            <p:spPr>
              <a:xfrm>
                <a:off x="4197749" y="2076779"/>
                <a:ext cx="1462900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Generator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0186A98-E729-4FA6-AF6F-F22DDE78FD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7749" y="2076779"/>
                <a:ext cx="1462900" cy="830997"/>
              </a:xfrm>
              <a:prstGeom prst="rect">
                <a:avLst/>
              </a:prstGeom>
              <a:blipFill>
                <a:blip r:embed="rId4"/>
                <a:stretch>
                  <a:fillRect l="-6250" t="-5882" r="-5833" b="-9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766D51-F601-420A-BB8B-81C47117754D}"/>
              </a:ext>
            </a:extLst>
          </p:cNvPr>
          <p:cNvCxnSpPr>
            <a:cxnSpLocks/>
          </p:cNvCxnSpPr>
          <p:nvPr/>
        </p:nvCxnSpPr>
        <p:spPr>
          <a:xfrm flipV="1">
            <a:off x="5715000" y="2473234"/>
            <a:ext cx="598373" cy="1"/>
          </a:xfrm>
          <a:prstGeom prst="straightConnector1">
            <a:avLst/>
          </a:prstGeom>
          <a:ln w="28575">
            <a:solidFill>
              <a:srgbClr val="3333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0C3790D-0BF0-4037-8DA2-A3C1E7CA6AFC}"/>
                  </a:ext>
                </a:extLst>
              </p:cNvPr>
              <p:cNvSpPr txBox="1"/>
              <p:nvPr/>
            </p:nvSpPr>
            <p:spPr>
              <a:xfrm>
                <a:off x="5720667" y="1483970"/>
                <a:ext cx="1509067" cy="12450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Generated</a:t>
                </a:r>
                <a:br>
                  <a:rPr lang="en-US" sz="2400" dirty="0"/>
                </a:br>
                <a:r>
                  <a:rPr lang="en-US" sz="2400" dirty="0"/>
                  <a:t>data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0C3790D-0BF0-4037-8DA2-A3C1E7CA6A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0667" y="1483970"/>
                <a:ext cx="1509067" cy="1245021"/>
              </a:xfrm>
              <a:prstGeom prst="rect">
                <a:avLst/>
              </a:prstGeom>
              <a:blipFill>
                <a:blip r:embed="rId5"/>
                <a:stretch>
                  <a:fillRect l="-5645" t="-3902" r="-56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>
            <a:extLst>
              <a:ext uri="{FF2B5EF4-FFF2-40B4-BE49-F238E27FC236}">
                <a16:creationId xmlns:a16="http://schemas.microsoft.com/office/drawing/2014/main" id="{5F4CDEAC-E22A-4EC3-AB25-A6EA1A9E50B9}"/>
              </a:ext>
            </a:extLst>
          </p:cNvPr>
          <p:cNvSpPr/>
          <p:nvPr/>
        </p:nvSpPr>
        <p:spPr>
          <a:xfrm>
            <a:off x="2362200" y="1395392"/>
            <a:ext cx="3755632" cy="2209799"/>
          </a:xfrm>
          <a:prstGeom prst="ellipse">
            <a:avLst/>
          </a:prstGeom>
          <a:noFill/>
          <a:ln>
            <a:solidFill>
              <a:srgbClr val="00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0AE407-D1F7-4CF1-8EA1-3466CDC9963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434" t="21751" r="34563" b="42403"/>
          <a:stretch/>
        </p:blipFill>
        <p:spPr>
          <a:xfrm>
            <a:off x="6921593" y="2157522"/>
            <a:ext cx="840922" cy="82196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THE DISCRIMINATO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3800" cap="none"/>
            </a:lvl1pPr>
          </a:lstStyle>
          <a:p>
            <a:r>
              <a:rPr lang="en-US" sz="3234" b="1" dirty="0"/>
              <a:t>The Discriminator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2" name="Trained to tell the difference between real and generated (fake) data…"/>
              <p:cNvSpPr txBox="1">
                <a:spLocks noGrp="1"/>
              </p:cNvSpPr>
              <p:nvPr>
                <p:ph idx="1"/>
              </p:nvPr>
            </p:nvSpPr>
            <p:spPr>
              <a:xfrm>
                <a:off x="457200" y="4114800"/>
                <a:ext cx="8229600" cy="2011363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 marL="366104" indent="-366104">
                  <a:spcBef>
                    <a:spcPts val="1406"/>
                  </a:spcBef>
                  <a:defRPr sz="3800"/>
                </a:pPr>
                <a:r>
                  <a:rPr lang="en-US" sz="2250" dirty="0"/>
                  <a:t>Discriminator </a:t>
                </a:r>
                <a14:m>
                  <m:oMath xmlns:m="http://schemas.openxmlformats.org/officeDocument/2006/math"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25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50" dirty="0"/>
                  <a:t> is t</a:t>
                </a:r>
                <a:r>
                  <a:rPr sz="2250" dirty="0"/>
                  <a:t>rained to tell the difference between real and generated (fake) data</a:t>
                </a:r>
                <a:endParaRPr lang="en-US" sz="2250" dirty="0"/>
              </a:p>
              <a:p>
                <a:pPr marL="766154" lvl="1" indent="-366104">
                  <a:spcBef>
                    <a:spcPts val="1406"/>
                  </a:spcBef>
                  <a:defRPr sz="3800"/>
                </a:pPr>
                <a:r>
                  <a:rPr lang="en-US" sz="1850" dirty="0"/>
                  <a:t>Specifically, data produced by the generator</a:t>
                </a:r>
              </a:p>
              <a:p>
                <a:pPr marL="766154" lvl="1" indent="-366104">
                  <a:spcBef>
                    <a:spcPts val="1406"/>
                  </a:spcBef>
                  <a:defRPr sz="3800"/>
                </a:pPr>
                <a:r>
                  <a:rPr lang="en-US" sz="1850" dirty="0"/>
                  <a:t>If a perfect discriminator is fooled, the generated data cannot be distinguished from real data</a:t>
                </a:r>
              </a:p>
            </p:txBody>
          </p:sp>
        </mc:Choice>
        <mc:Fallback xmlns="">
          <p:sp>
            <p:nvSpPr>
              <p:cNvPr id="502" name="Trained to tell the difference between real and generated (fake) data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4114800"/>
                <a:ext cx="8229600" cy="2011363"/>
              </a:xfrm>
              <a:prstGeom prst="rect">
                <a:avLst/>
              </a:prstGeom>
              <a:blipFill>
                <a:blip r:embed="rId2"/>
                <a:stretch>
                  <a:fillRect l="-889" t="-1818"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6283904-C4BE-46C8-9837-EE23F0075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12</a:t>
            </a:fld>
            <a:endParaRPr lang="en-US" altLang="zh-C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E32272-A916-445E-8EAB-5F88601B3890}"/>
              </a:ext>
            </a:extLst>
          </p:cNvPr>
          <p:cNvSpPr/>
          <p:nvPr/>
        </p:nvSpPr>
        <p:spPr>
          <a:xfrm>
            <a:off x="3429000" y="1810009"/>
            <a:ext cx="1863523" cy="1143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92A1228-EB17-4C15-8D4D-053A5669C473}"/>
                  </a:ext>
                </a:extLst>
              </p:cNvPr>
              <p:cNvSpPr txBox="1"/>
              <p:nvPr/>
            </p:nvSpPr>
            <p:spPr>
              <a:xfrm>
                <a:off x="3434963" y="2027871"/>
                <a:ext cx="186352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Discriminator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92A1228-EB17-4C15-8D4D-053A5669C4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4963" y="2027871"/>
                <a:ext cx="1863523" cy="830997"/>
              </a:xfrm>
              <a:prstGeom prst="rect">
                <a:avLst/>
              </a:prstGeom>
              <a:blipFill>
                <a:blip r:embed="rId3"/>
                <a:stretch>
                  <a:fillRect l="-4248" t="-5882" r="-4575" b="-9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11DE139A-84E7-4314-B1BE-631F14C2BC83}"/>
              </a:ext>
            </a:extLst>
          </p:cNvPr>
          <p:cNvSpPr txBox="1"/>
          <p:nvPr/>
        </p:nvSpPr>
        <p:spPr>
          <a:xfrm>
            <a:off x="5575145" y="2150676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Real/Fake?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41EF108-7DA2-4CB9-A712-D73D4C938B09}"/>
              </a:ext>
            </a:extLst>
          </p:cNvPr>
          <p:cNvCxnSpPr/>
          <p:nvPr/>
        </p:nvCxnSpPr>
        <p:spPr>
          <a:xfrm>
            <a:off x="5292523" y="2398483"/>
            <a:ext cx="38100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A370E0E-F08D-47F7-9EF1-96B3171F6E44}"/>
              </a:ext>
            </a:extLst>
          </p:cNvPr>
          <p:cNvSpPr/>
          <p:nvPr/>
        </p:nvSpPr>
        <p:spPr>
          <a:xfrm>
            <a:off x="2657713" y="1407200"/>
            <a:ext cx="3755632" cy="22097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6C28336-5989-4AFB-A2C0-839AE833CB8C}"/>
              </a:ext>
            </a:extLst>
          </p:cNvPr>
          <p:cNvCxnSpPr/>
          <p:nvPr/>
        </p:nvCxnSpPr>
        <p:spPr>
          <a:xfrm>
            <a:off x="3048000" y="2398483"/>
            <a:ext cx="38100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70ACE0D-D821-4C4E-A949-D37787ED5F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34" t="21751" r="34563" b="42403"/>
          <a:stretch/>
        </p:blipFill>
        <p:spPr>
          <a:xfrm>
            <a:off x="1678462" y="1437471"/>
            <a:ext cx="840922" cy="8219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3144FF-617F-4999-998D-A023D37D73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858" t="31827" r="44643" b="31032"/>
          <a:stretch/>
        </p:blipFill>
        <p:spPr>
          <a:xfrm>
            <a:off x="1667113" y="2724863"/>
            <a:ext cx="533400" cy="89213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9CA5-6C1D-4050-B904-F908212F6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414"/>
            <a:ext cx="8229600" cy="1143000"/>
          </a:xfrm>
        </p:spPr>
        <p:txBody>
          <a:bodyPr/>
          <a:lstStyle/>
          <a:p>
            <a:r>
              <a:rPr lang="en-US" b="1" dirty="0"/>
              <a:t>Training the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32752-65EF-4B34-B942-C5D2578D9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95830"/>
            <a:ext cx="8229600" cy="2430334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b="1" dirty="0"/>
              <a:t>Training the discriminator: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The discriminator is provided training examples of real and synthetic faces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The discriminator is trained to minimize its classification loss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Minimize error between actual and predicted labels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5D7C87-FF83-4727-81F8-7AA8C0579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7FDDB4-7F5C-45CE-883D-F8719919B393}"/>
              </a:ext>
            </a:extLst>
          </p:cNvPr>
          <p:cNvSpPr/>
          <p:nvPr/>
        </p:nvSpPr>
        <p:spPr>
          <a:xfrm>
            <a:off x="4953000" y="1693262"/>
            <a:ext cx="1863523" cy="1143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4347E22-9CC6-4895-BF06-11B1EC55E7B6}"/>
                  </a:ext>
                </a:extLst>
              </p:cNvPr>
              <p:cNvSpPr txBox="1"/>
              <p:nvPr/>
            </p:nvSpPr>
            <p:spPr>
              <a:xfrm>
                <a:off x="4958963" y="1911124"/>
                <a:ext cx="186352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Discriminator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4347E22-9CC6-4895-BF06-11B1EC55E7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8963" y="1911124"/>
                <a:ext cx="1863523" cy="830997"/>
              </a:xfrm>
              <a:prstGeom prst="rect">
                <a:avLst/>
              </a:prstGeom>
              <a:blipFill>
                <a:blip r:embed="rId2"/>
                <a:stretch>
                  <a:fillRect l="-4248" t="-5882" r="-4575" b="-9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0254859-8E1A-442D-BF44-C1C757118998}"/>
              </a:ext>
            </a:extLst>
          </p:cNvPr>
          <p:cNvCxnSpPr/>
          <p:nvPr/>
        </p:nvCxnSpPr>
        <p:spPr>
          <a:xfrm>
            <a:off x="6816523" y="2281736"/>
            <a:ext cx="38100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FA1D8AF-5493-40FC-AB7D-45780E4E5FED}"/>
              </a:ext>
            </a:extLst>
          </p:cNvPr>
          <p:cNvCxnSpPr/>
          <p:nvPr/>
        </p:nvCxnSpPr>
        <p:spPr>
          <a:xfrm>
            <a:off x="4572000" y="2281736"/>
            <a:ext cx="38100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Arrow: Left 8">
            <a:extLst>
              <a:ext uri="{FF2B5EF4-FFF2-40B4-BE49-F238E27FC236}">
                <a16:creationId xmlns:a16="http://schemas.microsoft.com/office/drawing/2014/main" id="{650468FB-E966-44E5-B540-4082C0158384}"/>
              </a:ext>
            </a:extLst>
          </p:cNvPr>
          <p:cNvSpPr/>
          <p:nvPr/>
        </p:nvSpPr>
        <p:spPr>
          <a:xfrm>
            <a:off x="5825923" y="2933829"/>
            <a:ext cx="1828800" cy="228343"/>
          </a:xfrm>
          <a:prstGeom prst="left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7421EF-42D6-432A-BBD8-BBF2BD4E3E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34" t="21751" r="34563" b="42403"/>
          <a:stretch/>
        </p:blipFill>
        <p:spPr>
          <a:xfrm>
            <a:off x="3725850" y="1155602"/>
            <a:ext cx="840922" cy="8219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7BCC49D-EA0E-4968-BECF-BC7182C154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858" t="31827" r="44643" b="31032"/>
          <a:stretch/>
        </p:blipFill>
        <p:spPr>
          <a:xfrm>
            <a:off x="3714501" y="2442994"/>
            <a:ext cx="533400" cy="8921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BFE142A-D162-4C39-BC56-1B01CC2DBC5A}"/>
              </a:ext>
            </a:extLst>
          </p:cNvPr>
          <p:cNvSpPr txBox="1"/>
          <p:nvPr/>
        </p:nvSpPr>
        <p:spPr>
          <a:xfrm>
            <a:off x="7197523" y="1974503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Real/Fake?</a:t>
            </a:r>
          </a:p>
        </p:txBody>
      </p:sp>
    </p:spTree>
    <p:extLst>
      <p:ext uri="{BB962C8B-B14F-4D97-AF65-F5344CB8AC3E}">
        <p14:creationId xmlns:p14="http://schemas.microsoft.com/office/powerpoint/2010/main" val="2888590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9CA5-6C1D-4050-B904-F908212F6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414"/>
            <a:ext cx="8229600" cy="1143000"/>
          </a:xfrm>
        </p:spPr>
        <p:txBody>
          <a:bodyPr/>
          <a:lstStyle/>
          <a:p>
            <a:r>
              <a:rPr lang="en-US" b="1" dirty="0"/>
              <a:t>Training the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32752-65EF-4B34-B942-C5D2578D9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95830"/>
            <a:ext cx="8229600" cy="2430334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b="1" dirty="0"/>
              <a:t>Training the generator: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The discriminator’s loss is backpropagated to the generator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The generator is trained to </a:t>
            </a:r>
            <a:r>
              <a:rPr lang="en-US" i="1" dirty="0"/>
              <a:t>maximize </a:t>
            </a:r>
            <a:r>
              <a:rPr lang="en-US" dirty="0"/>
              <a:t>the discriminator loss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It is trained to “fool” the discriminator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5D7C87-FF83-4727-81F8-7AA8C0579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7FDDB4-7F5C-45CE-883D-F8719919B393}"/>
              </a:ext>
            </a:extLst>
          </p:cNvPr>
          <p:cNvSpPr/>
          <p:nvPr/>
        </p:nvSpPr>
        <p:spPr>
          <a:xfrm>
            <a:off x="4953000" y="1693262"/>
            <a:ext cx="1863523" cy="1143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4347E22-9CC6-4895-BF06-11B1EC55E7B6}"/>
                  </a:ext>
                </a:extLst>
              </p:cNvPr>
              <p:cNvSpPr txBox="1"/>
              <p:nvPr/>
            </p:nvSpPr>
            <p:spPr>
              <a:xfrm>
                <a:off x="4958963" y="1911124"/>
                <a:ext cx="186352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Discriminator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4347E22-9CC6-4895-BF06-11B1EC55E7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8963" y="1911124"/>
                <a:ext cx="1863523" cy="830997"/>
              </a:xfrm>
              <a:prstGeom prst="rect">
                <a:avLst/>
              </a:prstGeom>
              <a:blipFill>
                <a:blip r:embed="rId2"/>
                <a:stretch>
                  <a:fillRect l="-4248" t="-5882" r="-4575" b="-9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0254859-8E1A-442D-BF44-C1C757118998}"/>
              </a:ext>
            </a:extLst>
          </p:cNvPr>
          <p:cNvCxnSpPr/>
          <p:nvPr/>
        </p:nvCxnSpPr>
        <p:spPr>
          <a:xfrm>
            <a:off x="6816523" y="2281736"/>
            <a:ext cx="38100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FA1D8AF-5493-40FC-AB7D-45780E4E5FED}"/>
              </a:ext>
            </a:extLst>
          </p:cNvPr>
          <p:cNvCxnSpPr/>
          <p:nvPr/>
        </p:nvCxnSpPr>
        <p:spPr>
          <a:xfrm>
            <a:off x="4572000" y="2281736"/>
            <a:ext cx="38100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47421EF-42D6-432A-BBD8-BBF2BD4E3E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34" t="21751" r="34563" b="42403"/>
          <a:stretch/>
        </p:blipFill>
        <p:spPr>
          <a:xfrm>
            <a:off x="3725850" y="1155602"/>
            <a:ext cx="840922" cy="8219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BFE142A-D162-4C39-BC56-1B01CC2DBC5A}"/>
              </a:ext>
            </a:extLst>
          </p:cNvPr>
          <p:cNvSpPr txBox="1"/>
          <p:nvPr/>
        </p:nvSpPr>
        <p:spPr>
          <a:xfrm>
            <a:off x="7197523" y="1974503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Real/Fake?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BECA404-8EAB-4539-A0FE-FC2685155725}"/>
              </a:ext>
            </a:extLst>
          </p:cNvPr>
          <p:cNvSpPr/>
          <p:nvPr/>
        </p:nvSpPr>
        <p:spPr>
          <a:xfrm>
            <a:off x="153526" y="1944357"/>
            <a:ext cx="1224222" cy="6858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907855C-52B0-4BF9-AEDF-7E189A24BB7C}"/>
                  </a:ext>
                </a:extLst>
              </p:cNvPr>
              <p:cNvSpPr txBox="1"/>
              <p:nvPr/>
            </p:nvSpPr>
            <p:spPr>
              <a:xfrm>
                <a:off x="86214" y="2056424"/>
                <a:ext cx="130843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907855C-52B0-4BF9-AEDF-7E189A24BB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14" y="2056424"/>
                <a:ext cx="1308435" cy="461665"/>
              </a:xfrm>
              <a:prstGeom prst="rect">
                <a:avLst/>
              </a:prstGeom>
              <a:blipFill>
                <a:blip r:embed="rId4"/>
                <a:stretch>
                  <a:fillRect r="-930"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809C5402-80FB-4486-9FB4-DF5392B237A7}"/>
              </a:ext>
            </a:extLst>
          </p:cNvPr>
          <p:cNvSpPr/>
          <p:nvPr/>
        </p:nvSpPr>
        <p:spPr>
          <a:xfrm>
            <a:off x="1808493" y="1639557"/>
            <a:ext cx="1600200" cy="12843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B126614-3935-4313-B075-D4DB70F8338B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 flipV="1">
            <a:off x="1377748" y="2281736"/>
            <a:ext cx="430745" cy="5521"/>
          </a:xfrm>
          <a:prstGeom prst="straightConnector1">
            <a:avLst/>
          </a:prstGeom>
          <a:ln w="28575">
            <a:solidFill>
              <a:srgbClr val="3333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B2CB069-1699-4CBE-94C8-4860BB5E3D1A}"/>
                  </a:ext>
                </a:extLst>
              </p:cNvPr>
              <p:cNvSpPr txBox="1"/>
              <p:nvPr/>
            </p:nvSpPr>
            <p:spPr>
              <a:xfrm>
                <a:off x="1891442" y="1890802"/>
                <a:ext cx="1462900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Generator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B2CB069-1699-4CBE-94C8-4860BB5E3D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1442" y="1890802"/>
                <a:ext cx="1462900" cy="830997"/>
              </a:xfrm>
              <a:prstGeom prst="rect">
                <a:avLst/>
              </a:prstGeom>
              <a:blipFill>
                <a:blip r:embed="rId5"/>
                <a:stretch>
                  <a:fillRect l="-5833" t="-5882" r="-6250" b="-9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C367B6-FDCC-4220-88A4-86368ED30F59}"/>
              </a:ext>
            </a:extLst>
          </p:cNvPr>
          <p:cNvCxnSpPr>
            <a:cxnSpLocks/>
          </p:cNvCxnSpPr>
          <p:nvPr/>
        </p:nvCxnSpPr>
        <p:spPr>
          <a:xfrm flipV="1">
            <a:off x="3408693" y="2287257"/>
            <a:ext cx="598373" cy="1"/>
          </a:xfrm>
          <a:prstGeom prst="straightConnector1">
            <a:avLst/>
          </a:prstGeom>
          <a:ln w="28575">
            <a:solidFill>
              <a:srgbClr val="3333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Left 18">
            <a:extLst>
              <a:ext uri="{FF2B5EF4-FFF2-40B4-BE49-F238E27FC236}">
                <a16:creationId xmlns:a16="http://schemas.microsoft.com/office/drawing/2014/main" id="{34961CE8-BC9C-4FD9-AEEA-67954D10D03F}"/>
              </a:ext>
            </a:extLst>
          </p:cNvPr>
          <p:cNvSpPr/>
          <p:nvPr/>
        </p:nvSpPr>
        <p:spPr>
          <a:xfrm>
            <a:off x="2743200" y="3048000"/>
            <a:ext cx="4876800" cy="187607"/>
          </a:xfrm>
          <a:prstGeom prst="left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091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C2E85-367F-4F6D-8D77-C5BCF19AE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b="1" dirty="0"/>
              <a:t>The GAN formulation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E54B28-77D2-40A9-A3B3-A4A5C76F72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47261" y="3979862"/>
                <a:ext cx="8229600" cy="2573338"/>
              </a:xfrm>
            </p:spPr>
            <p:txBody>
              <a:bodyPr>
                <a:normAutofit fontScale="62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dirty="0"/>
                  <a:t>For real data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, the desired output of the discriminator is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dirty="0"/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The log probability that the instance is real, as computed by the discriminator is log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3">
                  <a:lnSpc>
                    <a:spcPct val="120000"/>
                  </a:lnSpc>
                </a:pPr>
                <a:endParaRPr lang="en-US" dirty="0"/>
              </a:p>
              <a:p>
                <a:pPr>
                  <a:lnSpc>
                    <a:spcPct val="120000"/>
                  </a:lnSpc>
                </a:pPr>
                <a:r>
                  <a:rPr lang="en-US" dirty="0"/>
                  <a:t>For synthetic data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dirty="0"/>
                  <a:t>, the desired output of the discriminator is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dirty="0"/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The log probability that the instance is synthetic, as computed by the discriminator,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acc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2">
                  <a:lnSpc>
                    <a:spcPct val="120000"/>
                  </a:lnSpc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E54B28-77D2-40A9-A3B3-A4A5C76F72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7261" y="3979862"/>
                <a:ext cx="8229600" cy="2573338"/>
              </a:xfrm>
              <a:blipFill>
                <a:blip r:embed="rId2"/>
                <a:stretch>
                  <a:fillRect l="-667" t="-1422" b="-1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003C0D-2F66-4026-AAAB-2A8D63390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57D06-CEF6-4259-9AD3-2220CDC5A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1334052"/>
            <a:ext cx="6090293" cy="226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575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C2E85-367F-4F6D-8D77-C5BCF19AE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b="1" dirty="0"/>
              <a:t>The GAN formulation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E54B28-77D2-40A9-A3B3-A4A5C76F72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47261" y="3810000"/>
                <a:ext cx="8229600" cy="2697163"/>
              </a:xfrm>
            </p:spPr>
            <p:txBody>
              <a:bodyPr>
                <a:normAutofit fontScale="700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dirty="0"/>
                  <a:t>The original GAN formulation is the following min-max optimization</a:t>
                </a:r>
              </a:p>
              <a:p>
                <a:pPr lvl="2">
                  <a:lnSpc>
                    <a:spcPct val="120000"/>
                  </a:lnSpc>
                </a:pPr>
                <a:endParaRPr lang="en-US" dirty="0"/>
              </a:p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func>
                            <m:func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lim>
                              </m:limLow>
                            </m:fNam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 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𝑍</m:t>
                                          </m:r>
                                        </m:e>
                                      </m:d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func>
                        </m:e>
                      </m:func>
                    </m:oMath>
                  </m:oMathPara>
                </a14:m>
                <a:endParaRPr lang="en-US" dirty="0"/>
              </a:p>
              <a:p>
                <a:pPr lvl="2">
                  <a:lnSpc>
                    <a:spcPct val="120000"/>
                  </a:lnSpc>
                </a:pPr>
                <a:endParaRPr lang="en-US" dirty="0"/>
              </a:p>
              <a:p>
                <a:pPr>
                  <a:lnSpc>
                    <a:spcPct val="120000"/>
                  </a:lnSpc>
                </a:pPr>
                <a:r>
                  <a:rPr lang="en-US" dirty="0"/>
                  <a:t>Objective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: 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dirty="0"/>
              </a:p>
              <a:p>
                <a:pPr>
                  <a:lnSpc>
                    <a:spcPct val="120000"/>
                  </a:lnSpc>
                </a:pPr>
                <a:r>
                  <a:rPr lang="en-US" dirty="0"/>
                  <a:t>Objective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: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E54B28-77D2-40A9-A3B3-A4A5C76F72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7261" y="3810000"/>
                <a:ext cx="8229600" cy="2697163"/>
              </a:xfrm>
              <a:blipFill>
                <a:blip r:embed="rId2"/>
                <a:stretch>
                  <a:fillRect l="-815" t="-1584" r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003C0D-2F66-4026-AAAB-2A8D63390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57D06-CEF6-4259-9AD3-2220CDC5A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1334052"/>
            <a:ext cx="6090293" cy="226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760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291A6-D786-48AD-A0D1-33FE1806C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Analysis of optimal behavior: </a:t>
            </a:r>
            <a:br>
              <a:rPr lang="en-US" b="1" dirty="0"/>
            </a:br>
            <a:r>
              <a:rPr lang="en-US" b="1" dirty="0">
                <a:solidFill>
                  <a:srgbClr val="C00000"/>
                </a:solidFill>
              </a:rPr>
              <a:t>The optimal discriminator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7B17F2-8B9A-4867-BE7A-D35A561FC5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3595688"/>
                <a:ext cx="8229600" cy="2530475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The </a:t>
                </a:r>
                <a:r>
                  <a:rPr lang="en-US" b="1" dirty="0">
                    <a:solidFill>
                      <a:srgbClr val="C00000"/>
                    </a:solidFill>
                  </a:rPr>
                  <a:t>optimal discriminator </a:t>
                </a:r>
                <a:r>
                  <a:rPr lang="en-US" dirty="0"/>
                  <a:t>would be a Bayesian classifier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/>
                  <a:t>Assuming uniform prior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7B17F2-8B9A-4867-BE7A-D35A561FC5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595688"/>
                <a:ext cx="8229600" cy="2530475"/>
              </a:xfrm>
              <a:blipFill>
                <a:blip r:embed="rId2"/>
                <a:stretch>
                  <a:fillRect l="-1704" t="-3133" b="-43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4B784C-1BD9-4761-9F96-DC3435AD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6A5EB-9236-4D14-919D-1318034DC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1334052"/>
            <a:ext cx="6090293" cy="226163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E4629A8-BBA2-43A9-B44E-F45160A3E6CE}"/>
              </a:ext>
            </a:extLst>
          </p:cNvPr>
          <p:cNvSpPr/>
          <p:nvPr/>
        </p:nvSpPr>
        <p:spPr>
          <a:xfrm>
            <a:off x="4819667" y="1816099"/>
            <a:ext cx="2133600" cy="16129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4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291A6-D786-48AD-A0D1-33FE1806C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Analysis of optimal behavior: </a:t>
            </a:r>
            <a:br>
              <a:rPr lang="en-US" b="1" dirty="0"/>
            </a:br>
            <a:r>
              <a:rPr lang="en-US" b="1" dirty="0">
                <a:solidFill>
                  <a:srgbClr val="C00000"/>
                </a:solidFill>
              </a:rPr>
              <a:t>The optimal 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7B17F2-8B9A-4867-BE7A-D35A561FC5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3595687"/>
                <a:ext cx="8229600" cy="3125787"/>
              </a:xfrm>
            </p:spPr>
            <p:txBody>
              <a:bodyPr>
                <a:normAutofit fontScale="550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func>
                            <m:func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lim>
                              </m:limLow>
                            </m:fNam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𝑍</m:t>
                                          </m:r>
                                        </m:e>
                                      </m:d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func>
                        </m:e>
                      </m:func>
                    </m:oMath>
                  </m:oMathPara>
                </a14:m>
                <a:endParaRPr lang="en-US" dirty="0"/>
              </a:p>
              <a:p>
                <a:pPr lvl="3"/>
                <a:endParaRPr lang="en-US" dirty="0"/>
              </a:p>
              <a:p>
                <a:r>
                  <a:rPr lang="en-US" b="1" dirty="0">
                    <a:solidFill>
                      <a:srgbClr val="3333FF"/>
                    </a:solidFill>
                  </a:rPr>
                  <a:t>With a perfect discriminator</a:t>
                </a:r>
                <a:r>
                  <a:rPr lang="en-US" dirty="0"/>
                  <a:t>:</a:t>
                </a:r>
              </a:p>
              <a:p>
                <a:pPr lvl="3"/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</m:sub>
                      </m:sSub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lvl="3"/>
                <a:endParaRPr lang="en-US" dirty="0"/>
              </a:p>
              <a:p>
                <a:r>
                  <a:rPr lang="en-US" dirty="0"/>
                  <a:t>This is just the Jensen-Shannon divergence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to within a scaling factor and a constant</a:t>
                </a:r>
              </a:p>
              <a:p>
                <a:pPr lvl="3"/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𝐽𝑆𝐷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7B17F2-8B9A-4867-BE7A-D35A561FC5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595687"/>
                <a:ext cx="8229600" cy="3125787"/>
              </a:xfrm>
              <a:blipFill>
                <a:blip r:embed="rId2"/>
                <a:stretch>
                  <a:fillRect l="-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4B784C-1BD9-4761-9F96-DC3435AD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6A5EB-9236-4D14-919D-1318034DC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1334052"/>
            <a:ext cx="6090293" cy="226163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E4629A8-BBA2-43A9-B44E-F45160A3E6CE}"/>
              </a:ext>
            </a:extLst>
          </p:cNvPr>
          <p:cNvSpPr/>
          <p:nvPr/>
        </p:nvSpPr>
        <p:spPr>
          <a:xfrm>
            <a:off x="2379005" y="1206499"/>
            <a:ext cx="2133600" cy="1612901"/>
          </a:xfrm>
          <a:prstGeom prst="ellipse">
            <a:avLst/>
          </a:prstGeom>
          <a:noFill/>
          <a:ln>
            <a:solidFill>
              <a:srgbClr val="00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B6BE786-728E-4208-B886-BEAA276BCB07}"/>
                  </a:ext>
                </a:extLst>
              </p:cNvPr>
              <p:cNvSpPr txBox="1"/>
              <p:nvPr/>
            </p:nvSpPr>
            <p:spPr>
              <a:xfrm>
                <a:off x="990600" y="2819400"/>
                <a:ext cx="2325317" cy="576761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B6BE786-728E-4208-B886-BEAA276BC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2819400"/>
                <a:ext cx="2325317" cy="57676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1619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5C0BB-36DE-4475-9517-D13D9BA18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Jensen Shannon Divergence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0E61DC-C1C0-4354-999A-B14D8334D9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457200" lvl="1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𝐽𝑆𝐷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 =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𝐾𝐿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)) +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𝐾𝐿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dirty="0"/>
              </a:p>
              <a:p>
                <a:pPr>
                  <a:lnSpc>
                    <a:spcPct val="120000"/>
                  </a:lnSpc>
                </a:pPr>
                <a:r>
                  <a:rPr lang="en-US" dirty="0"/>
                  <a:t>A symmetric variant of KL that does not exaggerate instances to which one of the distributions assigns 0 probability</a:t>
                </a:r>
              </a:p>
              <a:p>
                <a:pPr lvl="1">
                  <a:lnSpc>
                    <a:spcPct val="120000"/>
                  </a:lnSpc>
                </a:pP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𝐾𝐿</m:t>
                    </m:r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  <m:sup/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)/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dirty="0"/>
                  <a:t> blows up the contributions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0E61DC-C1C0-4354-999A-B14D8334D9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7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31091-485F-4D22-9726-C41E7F597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08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F937CD-F0B0-4CFB-B212-A2FD1E4AC309}"/>
              </a:ext>
            </a:extLst>
          </p:cNvPr>
          <p:cNvSpPr/>
          <p:nvPr/>
        </p:nvSpPr>
        <p:spPr>
          <a:xfrm>
            <a:off x="381000" y="3429000"/>
            <a:ext cx="83820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6A5F7F-F09E-416F-8BF3-4DF3AC7D0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for the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62063-FB6C-45D6-8ECE-5167BEF23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Transformers</a:t>
            </a:r>
          </a:p>
          <a:p>
            <a:r>
              <a:rPr lang="en-US" dirty="0"/>
              <a:t>GNNs</a:t>
            </a:r>
          </a:p>
          <a:p>
            <a:r>
              <a:rPr lang="en-US" dirty="0"/>
              <a:t>VAEs</a:t>
            </a:r>
          </a:p>
          <a:p>
            <a:r>
              <a:rPr lang="en-US" dirty="0"/>
              <a:t>GANs</a:t>
            </a:r>
          </a:p>
          <a:p>
            <a:r>
              <a:rPr lang="en-US" dirty="0"/>
              <a:t>Connecting the dots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D9E0DA-981D-4471-B81E-F584C2948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1650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291A6-D786-48AD-A0D1-33FE1806C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Analysis of optimal behavior: </a:t>
            </a:r>
            <a:br>
              <a:rPr lang="en-US" b="1" dirty="0"/>
            </a:br>
            <a:r>
              <a:rPr lang="en-US" b="1" dirty="0">
                <a:solidFill>
                  <a:srgbClr val="C00000"/>
                </a:solidFill>
              </a:rPr>
              <a:t>The optimal generator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7B17F2-8B9A-4867-BE7A-D35A561FC5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3786740"/>
                <a:ext cx="8229600" cy="2766460"/>
              </a:xfrm>
            </p:spPr>
            <p:txBody>
              <a:bodyPr>
                <a:normAutofit fontScale="77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dirty="0"/>
                  <a:t>The optimal generator:</a:t>
                </a:r>
              </a:p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𝐽𝑆𝐷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US" dirty="0"/>
              </a:p>
              <a:p>
                <a:pPr>
                  <a:lnSpc>
                    <a:spcPct val="120000"/>
                  </a:lnSpc>
                </a:pPr>
                <a:r>
                  <a:rPr lang="en-US" dirty="0"/>
                  <a:t>The optimal generator minimizes the Jensen Shannon divergence between the distributions of the actual and synthetic data!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Tries to make the two distributions maximally similar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7B17F2-8B9A-4867-BE7A-D35A561FC5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786740"/>
                <a:ext cx="8229600" cy="2766460"/>
              </a:xfrm>
              <a:blipFill>
                <a:blip r:embed="rId2"/>
                <a:stretch>
                  <a:fillRect l="-1037" t="-1542" b="-28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4B784C-1BD9-4761-9F96-DC3435AD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6A5EB-9236-4D14-919D-1318034DC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1334052"/>
            <a:ext cx="6090293" cy="226163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E4629A8-BBA2-43A9-B44E-F45160A3E6CE}"/>
              </a:ext>
            </a:extLst>
          </p:cNvPr>
          <p:cNvSpPr/>
          <p:nvPr/>
        </p:nvSpPr>
        <p:spPr>
          <a:xfrm>
            <a:off x="2379005" y="1206499"/>
            <a:ext cx="2133600" cy="1612901"/>
          </a:xfrm>
          <a:prstGeom prst="ellipse">
            <a:avLst/>
          </a:prstGeom>
          <a:noFill/>
          <a:ln>
            <a:solidFill>
              <a:srgbClr val="00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B6BE786-728E-4208-B886-BEAA276BCB07}"/>
                  </a:ext>
                </a:extLst>
              </p:cNvPr>
              <p:cNvSpPr txBox="1"/>
              <p:nvPr/>
            </p:nvSpPr>
            <p:spPr>
              <a:xfrm>
                <a:off x="990600" y="2819400"/>
                <a:ext cx="2325317" cy="576761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B6BE786-728E-4208-B886-BEAA276BC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2819400"/>
                <a:ext cx="2325317" cy="57676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04060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There exists a stationary point:…"/>
          <p:cNvSpPr txBox="1"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Bef>
                <a:spcPts val="1406"/>
              </a:spcBef>
              <a:defRPr sz="3800"/>
            </a:pPr>
            <a:r>
              <a:rPr sz="2250" dirty="0"/>
              <a:t>There exists a stationary point:</a:t>
            </a:r>
          </a:p>
          <a:p>
            <a:pPr lvl="1">
              <a:spcBef>
                <a:spcPts val="1406"/>
              </a:spcBef>
              <a:defRPr sz="3800"/>
            </a:pPr>
            <a:r>
              <a:rPr sz="1950" dirty="0"/>
              <a:t>If the generated data exactly matches the real data, the discriminator outputs 0.5 for all inputs</a:t>
            </a:r>
          </a:p>
          <a:p>
            <a:pPr lvl="1">
              <a:spcBef>
                <a:spcPts val="1406"/>
              </a:spcBef>
              <a:defRPr sz="3800"/>
            </a:pPr>
            <a:r>
              <a:rPr sz="1950" dirty="0"/>
              <a:t>If discriminator outputs 0.5, the gradients for the generator is flat, so generator does not learn</a:t>
            </a:r>
            <a:endParaRPr lang="en-US" sz="1950" dirty="0"/>
          </a:p>
          <a:p>
            <a:pPr lvl="1">
              <a:spcBef>
                <a:spcPts val="1406"/>
              </a:spcBef>
              <a:defRPr sz="3800"/>
            </a:pPr>
            <a:r>
              <a:rPr lang="en-US" sz="1950" dirty="0"/>
              <a:t>Unfortunately, this is also true of a random discriminator</a:t>
            </a:r>
          </a:p>
          <a:p>
            <a:pPr lvl="3">
              <a:spcBef>
                <a:spcPts val="1406"/>
              </a:spcBef>
              <a:defRPr sz="3800"/>
            </a:pPr>
            <a:endParaRPr lang="en-US" sz="1150" dirty="0"/>
          </a:p>
          <a:p>
            <a:pPr>
              <a:spcBef>
                <a:spcPts val="1406"/>
              </a:spcBef>
              <a:defRPr sz="3800"/>
            </a:pPr>
            <a:r>
              <a:rPr lang="en-US" altLang="zh-CN" sz="2250" dirty="0"/>
              <a:t>Stationary points need not be stable (depends on the exact GANs formulation and other factors)</a:t>
            </a:r>
          </a:p>
          <a:p>
            <a:pPr lvl="1">
              <a:spcBef>
                <a:spcPts val="1406"/>
              </a:spcBef>
              <a:defRPr sz="3800"/>
            </a:pPr>
            <a:r>
              <a:rPr lang="en-US" altLang="zh-CN" sz="1950" dirty="0"/>
              <a:t>Generator may overshoot some values or oscillate around the optimum</a:t>
            </a:r>
          </a:p>
          <a:p>
            <a:pPr lvl="1">
              <a:spcBef>
                <a:spcPts val="1406"/>
              </a:spcBef>
              <a:defRPr sz="3800"/>
            </a:pPr>
            <a:r>
              <a:rPr lang="en-US" altLang="zh-CN" sz="1950" dirty="0"/>
              <a:t>A discriminator with unlimited capacity can still assign an arbitrarily large distance to 2 similar distributions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1961214-DE38-4766-A29F-E113FC97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21</a:t>
            </a:fld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022C48E-93F4-4043-ACDD-AE5CFF631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Min-Max Stationary Point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92A801-62B8-4562-99CB-3A6F11916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Min-Max Optimization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EAD7B5-BF8B-434F-B64E-3F3458D01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8782" indent="-358782" defTabSz="402536">
              <a:spcBef>
                <a:spcPts val="1406"/>
              </a:spcBef>
              <a:defRPr sz="3724"/>
            </a:pPr>
            <a:r>
              <a:rPr lang="en-US" altLang="zh-CN" sz="2250" dirty="0"/>
              <a:t>Generator and the discriminator need to be trained simultaneously</a:t>
            </a:r>
          </a:p>
          <a:p>
            <a:pPr marL="701680" lvl="1" indent="-358782" defTabSz="402536">
              <a:spcBef>
                <a:spcPts val="1406"/>
              </a:spcBef>
              <a:defRPr sz="3724"/>
            </a:pPr>
            <a:r>
              <a:rPr lang="en-US" altLang="zh-CN" sz="1950" dirty="0"/>
              <a:t>If discriminator is undertrained, it provides sub-optimal feedback to the generator</a:t>
            </a:r>
          </a:p>
          <a:p>
            <a:pPr marL="701680" lvl="1" indent="-358782" defTabSz="402536">
              <a:spcBef>
                <a:spcPts val="1406"/>
              </a:spcBef>
              <a:defRPr sz="3724"/>
            </a:pPr>
            <a:r>
              <a:rPr lang="en-US" altLang="zh-CN" sz="1950" dirty="0"/>
              <a:t>If the discriminator is overtrained, there is no local feedback for marginal improvements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C9C381-A85A-4A75-B935-57515F49D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438034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how to train a gan?"/>
          <p:cNvSpPr txBox="1"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How to Train a GAN</a:t>
            </a:r>
            <a:r>
              <a:rPr b="1" dirty="0"/>
              <a:t>?</a:t>
            </a:r>
          </a:p>
        </p:txBody>
      </p:sp>
      <p:sp>
        <p:nvSpPr>
          <p:cNvPr id="591" name="Step 1:…"/>
          <p:cNvSpPr txBox="1"/>
          <p:nvPr/>
        </p:nvSpPr>
        <p:spPr>
          <a:xfrm>
            <a:off x="1143000" y="2980015"/>
            <a:ext cx="3002425" cy="916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828" i="1" dirty="0">
                <a:latin typeface="Arial" panose="020B0604020202020204" pitchFamily="34" charset="0"/>
                <a:cs typeface="Arial" panose="020B0604020202020204" pitchFamily="34" charset="0"/>
              </a:rPr>
              <a:t>Step 1:</a:t>
            </a:r>
          </a:p>
          <a:p>
            <a:pPr>
              <a:defRPr sz="2400"/>
            </a:pPr>
            <a:r>
              <a:rPr sz="1828" dirty="0">
                <a:latin typeface="Arial" panose="020B0604020202020204" pitchFamily="34" charset="0"/>
                <a:cs typeface="Arial" panose="020B0604020202020204" pitchFamily="34" charset="0"/>
              </a:rPr>
              <a:t>Train the Discriminator</a:t>
            </a:r>
            <a:br>
              <a:rPr lang="en-US" sz="1828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28" dirty="0">
                <a:latin typeface="Arial" panose="020B0604020202020204" pitchFamily="34" charset="0"/>
                <a:cs typeface="Arial" panose="020B0604020202020204" pitchFamily="34" charset="0"/>
              </a:rPr>
              <a:t>using the current Generator</a:t>
            </a:r>
            <a:r>
              <a:rPr sz="1828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92" name="Step 2:…"/>
          <p:cNvSpPr txBox="1"/>
          <p:nvPr/>
        </p:nvSpPr>
        <p:spPr>
          <a:xfrm>
            <a:off x="5364270" y="2980015"/>
            <a:ext cx="2611292" cy="916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828" i="1" dirty="0">
                <a:latin typeface="Arial" panose="020B0604020202020204" pitchFamily="34" charset="0"/>
                <a:cs typeface="Arial" panose="020B0604020202020204" pitchFamily="34" charset="0"/>
              </a:rPr>
              <a:t>Step 2:</a:t>
            </a:r>
          </a:p>
          <a:p>
            <a:pPr>
              <a:defRPr sz="2400"/>
            </a:pPr>
            <a:r>
              <a:rPr sz="1828" dirty="0">
                <a:latin typeface="Arial" panose="020B0604020202020204" pitchFamily="34" charset="0"/>
                <a:cs typeface="Arial" panose="020B0604020202020204" pitchFamily="34" charset="0"/>
              </a:rPr>
              <a:t>Train the Generator</a:t>
            </a:r>
            <a:br>
              <a:rPr lang="en-US" sz="1828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28" dirty="0">
                <a:latin typeface="Arial" panose="020B0604020202020204" pitchFamily="34" charset="0"/>
                <a:cs typeface="Arial" panose="020B0604020202020204" pitchFamily="34" charset="0"/>
              </a:rPr>
              <a:t>to beat the Discriminator</a:t>
            </a:r>
            <a:endParaRPr sz="182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3" name="Arrow 7"/>
          <p:cNvSpPr/>
          <p:nvPr/>
        </p:nvSpPr>
        <p:spPr>
          <a:xfrm rot="7620978">
            <a:off x="4080629" y="1129254"/>
            <a:ext cx="892970" cy="11427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7" y="0"/>
                </a:moveTo>
                <a:lnTo>
                  <a:pt x="0" y="7818"/>
                </a:lnTo>
                <a:lnTo>
                  <a:pt x="4127" y="7818"/>
                </a:lnTo>
                <a:cubicBezTo>
                  <a:pt x="4127" y="7860"/>
                  <a:pt x="4125" y="7904"/>
                  <a:pt x="4125" y="7946"/>
                </a:cubicBezTo>
                <a:cubicBezTo>
                  <a:pt x="4125" y="15487"/>
                  <a:pt x="11948" y="21600"/>
                  <a:pt x="21598" y="21600"/>
                </a:cubicBezTo>
                <a:cubicBezTo>
                  <a:pt x="21598" y="21600"/>
                  <a:pt x="21600" y="21600"/>
                  <a:pt x="21600" y="21600"/>
                </a:cubicBezTo>
                <a:lnTo>
                  <a:pt x="21600" y="16556"/>
                </a:lnTo>
                <a:cubicBezTo>
                  <a:pt x="21600" y="16556"/>
                  <a:pt x="21598" y="16556"/>
                  <a:pt x="21598" y="16556"/>
                </a:cubicBezTo>
                <a:cubicBezTo>
                  <a:pt x="15512" y="16556"/>
                  <a:pt x="10578" y="12702"/>
                  <a:pt x="10578" y="7946"/>
                </a:cubicBezTo>
                <a:cubicBezTo>
                  <a:pt x="10578" y="7903"/>
                  <a:pt x="10582" y="7860"/>
                  <a:pt x="10582" y="7818"/>
                </a:cubicBezTo>
                <a:lnTo>
                  <a:pt x="14736" y="7818"/>
                </a:lnTo>
                <a:lnTo>
                  <a:pt x="7367" y="0"/>
                </a:ln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1266"/>
          </a:p>
        </p:txBody>
      </p:sp>
      <p:sp>
        <p:nvSpPr>
          <p:cNvPr id="594" name="Arrow 7"/>
          <p:cNvSpPr/>
          <p:nvPr/>
        </p:nvSpPr>
        <p:spPr>
          <a:xfrm rot="18651416">
            <a:off x="3935344" y="2313468"/>
            <a:ext cx="892970" cy="1142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7" y="0"/>
                </a:moveTo>
                <a:lnTo>
                  <a:pt x="0" y="7818"/>
                </a:lnTo>
                <a:lnTo>
                  <a:pt x="4127" y="7818"/>
                </a:lnTo>
                <a:cubicBezTo>
                  <a:pt x="4127" y="7860"/>
                  <a:pt x="4125" y="7904"/>
                  <a:pt x="4125" y="7946"/>
                </a:cubicBezTo>
                <a:cubicBezTo>
                  <a:pt x="4125" y="15487"/>
                  <a:pt x="11948" y="21600"/>
                  <a:pt x="21598" y="21600"/>
                </a:cubicBezTo>
                <a:cubicBezTo>
                  <a:pt x="21598" y="21600"/>
                  <a:pt x="21600" y="21600"/>
                  <a:pt x="21600" y="21600"/>
                </a:cubicBezTo>
                <a:lnTo>
                  <a:pt x="21600" y="16556"/>
                </a:lnTo>
                <a:cubicBezTo>
                  <a:pt x="21600" y="16556"/>
                  <a:pt x="21598" y="16556"/>
                  <a:pt x="21598" y="16556"/>
                </a:cubicBezTo>
                <a:cubicBezTo>
                  <a:pt x="15512" y="16556"/>
                  <a:pt x="10578" y="12702"/>
                  <a:pt x="10578" y="7946"/>
                </a:cubicBezTo>
                <a:cubicBezTo>
                  <a:pt x="10578" y="7903"/>
                  <a:pt x="10582" y="7860"/>
                  <a:pt x="10582" y="7818"/>
                </a:cubicBezTo>
                <a:lnTo>
                  <a:pt x="14736" y="7818"/>
                </a:lnTo>
                <a:lnTo>
                  <a:pt x="7367" y="0"/>
                </a:ln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lang="en-US" sz="1266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144DA6D-B52E-43B9-8CB8-AA77A3A4FAC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23</a:t>
            </a:fld>
            <a:endParaRPr lang="zh-CN" alt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19BF3F-ABE7-46A2-8302-2203E2E11393}"/>
              </a:ext>
            </a:extLst>
          </p:cNvPr>
          <p:cNvSpPr/>
          <p:nvPr/>
        </p:nvSpPr>
        <p:spPr>
          <a:xfrm>
            <a:off x="5410200" y="1687443"/>
            <a:ext cx="1600200" cy="12843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493B763-6941-4BED-8434-DBD81F42C537}"/>
                  </a:ext>
                </a:extLst>
              </p:cNvPr>
              <p:cNvSpPr txBox="1"/>
              <p:nvPr/>
            </p:nvSpPr>
            <p:spPr>
              <a:xfrm>
                <a:off x="5493149" y="1938688"/>
                <a:ext cx="1462900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Generator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493B763-6941-4BED-8434-DBD81F42C5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3149" y="1938688"/>
                <a:ext cx="1462900" cy="830997"/>
              </a:xfrm>
              <a:prstGeom prst="rect">
                <a:avLst/>
              </a:prstGeom>
              <a:blipFill>
                <a:blip r:embed="rId2"/>
                <a:stretch>
                  <a:fillRect l="-5833" t="-5882" r="-6250" b="-9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Rectangle 23">
            <a:extLst>
              <a:ext uri="{FF2B5EF4-FFF2-40B4-BE49-F238E27FC236}">
                <a16:creationId xmlns:a16="http://schemas.microsoft.com/office/drawing/2014/main" id="{8083BE6C-0976-4CFE-81DA-B9D8AA945C47}"/>
              </a:ext>
            </a:extLst>
          </p:cNvPr>
          <p:cNvSpPr/>
          <p:nvPr/>
        </p:nvSpPr>
        <p:spPr>
          <a:xfrm>
            <a:off x="1558086" y="1810009"/>
            <a:ext cx="1863523" cy="1143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05161E9-1808-44BE-854C-E4BBF75A4ED6}"/>
                  </a:ext>
                </a:extLst>
              </p:cNvPr>
              <p:cNvSpPr txBox="1"/>
              <p:nvPr/>
            </p:nvSpPr>
            <p:spPr>
              <a:xfrm>
                <a:off x="1564049" y="2027871"/>
                <a:ext cx="186352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/>
                  <a:t>Discriminator</a:t>
                </a:r>
                <a:br>
                  <a:rPr lang="en-US" sz="24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05161E9-1808-44BE-854C-E4BBF75A4E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4049" y="2027871"/>
                <a:ext cx="1863523" cy="830997"/>
              </a:xfrm>
              <a:prstGeom prst="rect">
                <a:avLst/>
              </a:prstGeom>
              <a:blipFill>
                <a:blip r:embed="rId3"/>
                <a:stretch>
                  <a:fillRect l="-4590" t="-5882" r="-4590" b="-9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BC1953C-7DC7-4E14-8E53-4A31EDD04247}"/>
                  </a:ext>
                </a:extLst>
              </p:cNvPr>
              <p:cNvSpPr txBox="1"/>
              <p:nvPr/>
            </p:nvSpPr>
            <p:spPr>
              <a:xfrm>
                <a:off x="914400" y="4695905"/>
                <a:ext cx="7605908" cy="573555"/>
              </a:xfrm>
              <a:prstGeom prst="rect">
                <a:avLst/>
              </a:prstGeom>
              <a:solidFill>
                <a:srgbClr val="FFFF00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rgbClr val="C00000"/>
                    </a:solidFill>
                  </a:rPr>
                  <a:t>Optimize:</a:t>
                </a:r>
                <a:r>
                  <a:rPr lang="en-US" sz="2400" dirty="0"/>
                  <a:t>  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</m:lim>
                        </m:limLow>
                      </m:fName>
                      <m:e>
                        <m:func>
                          <m:func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 i="0" smtClean="0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lim>
                            </m:limLow>
                          </m:fNam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400" b="0" i="0" smtClean="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func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400" b="0" i="0" smtClean="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𝐷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𝐺</m:t>
                                    </m:r>
                                    <m:d>
                                      <m:dPr>
                                        <m:ctrlP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  <m:t>𝑍</m:t>
                                        </m:r>
                                      </m:e>
                                    </m:d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</m:func>
                          </m:e>
                        </m:func>
                      </m:e>
                    </m:func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BC1953C-7DC7-4E14-8E53-4A31EDD042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4695905"/>
                <a:ext cx="7605908" cy="573555"/>
              </a:xfrm>
              <a:prstGeom prst="rect">
                <a:avLst/>
              </a:prstGeom>
              <a:blipFill>
                <a:blip r:embed="rId4"/>
                <a:stretch>
                  <a:fillRect l="-1202" t="-7447" b="-53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9DB34BF-7A77-431B-BF6E-4CCDBA3D4A22}"/>
              </a:ext>
            </a:extLst>
          </p:cNvPr>
          <p:cNvSpPr txBox="1"/>
          <p:nvPr/>
        </p:nvSpPr>
        <p:spPr>
          <a:xfrm>
            <a:off x="2052591" y="5548769"/>
            <a:ext cx="4903458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CC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The discriminator is not needed after convergence</a:t>
            </a:r>
          </a:p>
        </p:txBody>
      </p:sp>
    </p:spTree>
    <p:extLst>
      <p:ext uri="{BB962C8B-B14F-4D97-AF65-F5344CB8AC3E}">
        <p14:creationId xmlns:p14="http://schemas.microsoft.com/office/powerpoint/2010/main" val="697890501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1101A07-FA46-4637-8BFC-71E116C63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/>
              <a:t>Features and Challenges</a:t>
            </a:r>
            <a:endParaRPr lang="zh-CN" altLang="en-US" b="1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FAFDA0E-E5A8-4A68-A786-6F8DF1FEF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406"/>
              </a:spcBef>
            </a:pPr>
            <a:r>
              <a:rPr lang="en-US" altLang="zh-CN" dirty="0"/>
              <a:t>GANs can produce clear crisp results for many problems</a:t>
            </a:r>
          </a:p>
          <a:p>
            <a:pPr>
              <a:spcBef>
                <a:spcPts val="1406"/>
              </a:spcBef>
            </a:pPr>
            <a:r>
              <a:rPr lang="en-US" altLang="zh-CN" dirty="0"/>
              <a:t>But they also have stability issues and are hard to train</a:t>
            </a:r>
          </a:p>
          <a:p>
            <a:pPr lvl="1">
              <a:spcBef>
                <a:spcPts val="1406"/>
              </a:spcBef>
            </a:pPr>
            <a:r>
              <a:rPr lang="en-US" altLang="zh-CN" dirty="0"/>
              <a:t>Problems such as “mode collapse” are frequent</a:t>
            </a:r>
          </a:p>
          <a:p>
            <a:pPr lvl="2">
              <a:spcBef>
                <a:spcPts val="1406"/>
              </a:spcBef>
            </a:pPr>
            <a:r>
              <a:rPr lang="en-US" altLang="zh-CN" dirty="0"/>
              <a:t>Producing outputs with very low variability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C243521-A6FE-4B91-936C-15962689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9712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DE2C0-339D-45E2-8844-1336F1EA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Variants and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B276D-6893-4F75-B3D3-17F8E48D8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number of variations have been proposed to improve the stability and outputs of GANs</a:t>
            </a:r>
          </a:p>
          <a:p>
            <a:pPr lvl="1"/>
            <a:r>
              <a:rPr lang="en-US" dirty="0"/>
              <a:t>LAPGAN </a:t>
            </a:r>
          </a:p>
          <a:p>
            <a:pPr lvl="1"/>
            <a:r>
              <a:rPr lang="en-US" dirty="0"/>
              <a:t>Wasserstein GAN</a:t>
            </a:r>
          </a:p>
          <a:p>
            <a:pPr lvl="1"/>
            <a:r>
              <a:rPr lang="en-US" dirty="0"/>
              <a:t>C-GAN </a:t>
            </a:r>
          </a:p>
          <a:p>
            <a:pPr lvl="1"/>
            <a:r>
              <a:rPr lang="en-US" dirty="0"/>
              <a:t>DCGAN </a:t>
            </a:r>
          </a:p>
          <a:p>
            <a:pPr lvl="1"/>
            <a:r>
              <a:rPr lang="en-US" dirty="0" err="1"/>
              <a:t>CycleGAN</a:t>
            </a:r>
            <a:endParaRPr lang="en-US" dirty="0"/>
          </a:p>
          <a:p>
            <a:pPr lvl="1"/>
            <a:r>
              <a:rPr lang="en-US" dirty="0" err="1"/>
              <a:t>StarGAN</a:t>
            </a:r>
            <a:endParaRPr lang="en-US" dirty="0"/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2AD0A3-092B-4C2A-B0B3-090A4E309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2569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D8F2096-0506-4224-A7AA-B0EF8FE48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/>
              <a:t>Evaluate with Discriminative Network</a:t>
            </a:r>
            <a:endParaRPr lang="zh-CN" altLang="en-US" b="1" dirty="0"/>
          </a:p>
        </p:txBody>
      </p:sp>
      <p:sp>
        <p:nvSpPr>
          <p:cNvPr id="609" name="Use a discriminative network (originally based on Inception v3 Architecture) to classify generated images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66104" indent="-366104">
              <a:spcBef>
                <a:spcPts val="1406"/>
              </a:spcBef>
              <a:defRPr sz="3800"/>
            </a:pPr>
            <a:r>
              <a:rPr lang="en-US" sz="2250" dirty="0"/>
              <a:t>Inception Score</a:t>
            </a:r>
          </a:p>
          <a:p>
            <a:pPr marL="709003" lvl="1" indent="-366104">
              <a:spcBef>
                <a:spcPts val="1406"/>
              </a:spcBef>
              <a:defRPr sz="3800"/>
            </a:pPr>
            <a:r>
              <a:rPr lang="en-US" sz="2250" dirty="0"/>
              <a:t>Use the Inception V3 image classifier to classify generated images</a:t>
            </a:r>
          </a:p>
          <a:p>
            <a:pPr marL="709003" lvl="1" indent="-366104">
              <a:spcBef>
                <a:spcPts val="1406"/>
              </a:spcBef>
              <a:defRPr sz="3800"/>
            </a:pPr>
            <a:r>
              <a:rPr lang="en-US" sz="2250" dirty="0"/>
              <a:t>Inception should produce a variety of labels</a:t>
            </a:r>
          </a:p>
          <a:p>
            <a:pPr marL="1109053" lvl="2" indent="-366104">
              <a:spcBef>
                <a:spcPts val="1406"/>
              </a:spcBef>
              <a:defRPr sz="3800"/>
            </a:pPr>
            <a:r>
              <a:rPr lang="en-US" sz="1850" b="1" dirty="0">
                <a:solidFill>
                  <a:srgbClr val="C00000"/>
                </a:solidFill>
              </a:rPr>
              <a:t>As measured by the entropy of the average label distribution</a:t>
            </a:r>
            <a:endParaRPr lang="en-US" sz="1450" b="1" dirty="0">
              <a:solidFill>
                <a:srgbClr val="C00000"/>
              </a:solidFill>
            </a:endParaRPr>
          </a:p>
          <a:p>
            <a:pPr marL="709003" lvl="1" indent="-366104">
              <a:spcBef>
                <a:spcPts val="1406"/>
              </a:spcBef>
              <a:defRPr sz="3800"/>
            </a:pPr>
            <a:r>
              <a:rPr lang="en-US" sz="2250" dirty="0"/>
              <a:t>Each label should have high confidence (low entropy)</a:t>
            </a:r>
          </a:p>
          <a:p>
            <a:pPr marL="1109053" lvl="2" indent="-366104">
              <a:spcBef>
                <a:spcPts val="1406"/>
              </a:spcBef>
              <a:defRPr sz="3800"/>
            </a:pPr>
            <a:r>
              <a:rPr lang="en-US" sz="1850" b="1" dirty="0">
                <a:solidFill>
                  <a:srgbClr val="C00000"/>
                </a:solidFill>
              </a:rPr>
              <a:t>As measured by the average entropy of the Inception outputs for individual instances</a:t>
            </a:r>
          </a:p>
          <a:p>
            <a:pPr marL="709003" lvl="1" indent="-366104">
              <a:spcBef>
                <a:spcPts val="1406"/>
              </a:spcBef>
              <a:defRPr sz="3800"/>
            </a:pPr>
            <a:r>
              <a:rPr lang="en-US" sz="2250" dirty="0"/>
              <a:t>The two scores are combined into a single “inception” score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B1546BA-3D82-49AA-829C-2DDEF8865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26</a:t>
            </a:fld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VAEs vs GA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800" cap="none"/>
            </a:lvl1pPr>
          </a:lstStyle>
          <a:p>
            <a:r>
              <a:rPr b="1" dirty="0"/>
              <a:t>VAEs vs GANs</a:t>
            </a:r>
          </a:p>
        </p:txBody>
      </p:sp>
      <p:sp>
        <p:nvSpPr>
          <p:cNvPr id="226" name="Minimizing the KL-divergence…"/>
          <p:cNvSpPr txBox="1">
            <a:spLocks noGrp="1"/>
          </p:cNvSpPr>
          <p:nvPr>
            <p:ph type="body" sz="half" idx="4294967295"/>
          </p:nvPr>
        </p:nvSpPr>
        <p:spPr>
          <a:xfrm>
            <a:off x="250031" y="2438400"/>
            <a:ext cx="4143375" cy="4004767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303599" indent="-303599">
              <a:lnSpc>
                <a:spcPct val="120000"/>
              </a:lnSpc>
              <a:spcBef>
                <a:spcPts val="2672"/>
              </a:spcBef>
              <a:defRPr sz="2800"/>
            </a:pPr>
            <a:r>
              <a:rPr dirty="0"/>
              <a:t>Minimizing the KL</a:t>
            </a:r>
            <a:r>
              <a:rPr lang="en-US" dirty="0"/>
              <a:t> </a:t>
            </a:r>
            <a:r>
              <a:rPr dirty="0"/>
              <a:t>divergence</a:t>
            </a:r>
            <a:r>
              <a:rPr lang="en-US" dirty="0"/>
              <a:t> between distributions of synthetic and true data</a:t>
            </a:r>
            <a:endParaRPr dirty="0"/>
          </a:p>
          <a:p>
            <a:pPr marL="303599" indent="-303599">
              <a:lnSpc>
                <a:spcPct val="120000"/>
              </a:lnSpc>
              <a:spcBef>
                <a:spcPts val="2672"/>
              </a:spcBef>
              <a:defRPr sz="2800"/>
            </a:pPr>
            <a:r>
              <a:rPr lang="en-US" dirty="0"/>
              <a:t>Uses an encoder to predict latent distributions to optimize generator</a:t>
            </a:r>
          </a:p>
          <a:p>
            <a:pPr marL="303599" indent="-303599">
              <a:lnSpc>
                <a:spcPct val="120000"/>
              </a:lnSpc>
              <a:spcBef>
                <a:spcPts val="2672"/>
              </a:spcBef>
              <a:defRPr sz="2800"/>
            </a:pPr>
            <a:r>
              <a:rPr lang="en-US" dirty="0"/>
              <a:t>More complex formulation</a:t>
            </a:r>
          </a:p>
          <a:p>
            <a:pPr marL="303599" indent="-303599">
              <a:lnSpc>
                <a:spcPct val="120000"/>
              </a:lnSpc>
              <a:spcBef>
                <a:spcPts val="2672"/>
              </a:spcBef>
              <a:defRPr sz="2800"/>
            </a:pPr>
            <a:r>
              <a:rPr dirty="0"/>
              <a:t>Simpler optimization. Trains faster and more reliably </a:t>
            </a:r>
          </a:p>
          <a:p>
            <a:pPr marL="303599" indent="-303599">
              <a:lnSpc>
                <a:spcPct val="120000"/>
              </a:lnSpc>
              <a:spcBef>
                <a:spcPts val="2672"/>
              </a:spcBef>
              <a:defRPr sz="2800"/>
            </a:pPr>
            <a:r>
              <a:rPr dirty="0"/>
              <a:t>Results are blurry</a:t>
            </a:r>
          </a:p>
        </p:txBody>
      </p:sp>
      <p:sp>
        <p:nvSpPr>
          <p:cNvPr id="227" name="Minimizing the Jenson-Shannon Divergence…"/>
          <p:cNvSpPr txBox="1"/>
          <p:nvPr/>
        </p:nvSpPr>
        <p:spPr>
          <a:xfrm>
            <a:off x="4517743" y="2561895"/>
            <a:ext cx="4518312" cy="3544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noAutofit/>
          </a:bodyPr>
          <a:lstStyle/>
          <a:p>
            <a:pPr marL="303599" indent="-303599">
              <a:spcBef>
                <a:spcPts val="2672"/>
              </a:spcBef>
              <a:buSzPct val="82000"/>
              <a:buChar char="•"/>
              <a:defRPr sz="2800"/>
            </a:pPr>
            <a:r>
              <a:rPr sz="2000" dirty="0">
                <a:latin typeface="+mj-lt"/>
                <a:cs typeface="Arial" panose="020B0604020202020204" pitchFamily="34" charset="0"/>
              </a:rPr>
              <a:t>Minimizing the Jenson-Shannon </a:t>
            </a:r>
            <a:r>
              <a:rPr lang="en-US" sz="2000" dirty="0">
                <a:latin typeface="+mj-lt"/>
                <a:cs typeface="Arial" panose="020B0604020202020204" pitchFamily="34" charset="0"/>
              </a:rPr>
              <a:t>d</a:t>
            </a:r>
            <a:r>
              <a:rPr sz="2000" dirty="0">
                <a:latin typeface="+mj-lt"/>
                <a:cs typeface="Arial" panose="020B0604020202020204" pitchFamily="34" charset="0"/>
              </a:rPr>
              <a:t>ivergence</a:t>
            </a:r>
            <a:r>
              <a:rPr lang="en-US" sz="2000" dirty="0">
                <a:latin typeface="+mj-lt"/>
                <a:cs typeface="Arial" panose="020B0604020202020204" pitchFamily="34" charset="0"/>
              </a:rPr>
              <a:t> between distributions of synthetic and true data</a:t>
            </a:r>
            <a:endParaRPr sz="2000" dirty="0">
              <a:latin typeface="+mj-lt"/>
              <a:cs typeface="Arial" panose="020B0604020202020204" pitchFamily="34" charset="0"/>
            </a:endParaRPr>
          </a:p>
          <a:p>
            <a:pPr marL="303599" indent="-303599">
              <a:spcBef>
                <a:spcPts val="2672"/>
              </a:spcBef>
              <a:buSzPct val="82000"/>
              <a:buChar char="•"/>
              <a:defRPr sz="2800"/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Use a discriminator to optimize generator</a:t>
            </a:r>
            <a:endParaRPr sz="2000" dirty="0">
              <a:latin typeface="+mj-lt"/>
              <a:cs typeface="Arial" panose="020B0604020202020204" pitchFamily="34" charset="0"/>
            </a:endParaRPr>
          </a:p>
          <a:p>
            <a:pPr marL="303599" indent="-303599">
              <a:spcBef>
                <a:spcPts val="2672"/>
              </a:spcBef>
              <a:buSzPct val="82000"/>
              <a:buChar char="•"/>
              <a:defRPr sz="2800"/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Simpler formulation</a:t>
            </a:r>
          </a:p>
          <a:p>
            <a:pPr marL="303599" indent="-303599">
              <a:spcBef>
                <a:spcPts val="2672"/>
              </a:spcBef>
              <a:buSzPct val="82000"/>
              <a:buChar char="•"/>
              <a:defRPr sz="2800"/>
            </a:pPr>
            <a:r>
              <a:rPr sz="2000" dirty="0">
                <a:latin typeface="+mj-lt"/>
                <a:cs typeface="Arial" panose="020B0604020202020204" pitchFamily="34" charset="0"/>
              </a:rPr>
              <a:t>Noisy and difficult optimization</a:t>
            </a:r>
          </a:p>
          <a:p>
            <a:pPr marL="303599" indent="-303599">
              <a:spcBef>
                <a:spcPts val="2672"/>
              </a:spcBef>
              <a:buSzPct val="82000"/>
              <a:buChar char="•"/>
              <a:defRPr sz="2800"/>
            </a:pPr>
            <a:r>
              <a:rPr sz="2000" dirty="0">
                <a:latin typeface="+mj-lt"/>
                <a:cs typeface="Arial" panose="020B0604020202020204" pitchFamily="34" charset="0"/>
              </a:rPr>
              <a:t>Sharper results</a:t>
            </a:r>
          </a:p>
        </p:txBody>
      </p:sp>
      <p:sp>
        <p:nvSpPr>
          <p:cNvPr id="228" name="VAEs"/>
          <p:cNvSpPr txBox="1"/>
          <p:nvPr/>
        </p:nvSpPr>
        <p:spPr>
          <a:xfrm>
            <a:off x="2025827" y="1802183"/>
            <a:ext cx="684996" cy="37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800"/>
            </a:lvl1pPr>
          </a:lstStyle>
          <a:p>
            <a:r>
              <a:rPr sz="1969">
                <a:latin typeface="Arial" panose="020B0604020202020204" pitchFamily="34" charset="0"/>
                <a:cs typeface="Arial" panose="020B0604020202020204" pitchFamily="34" charset="0"/>
              </a:rPr>
              <a:t>VAEs</a:t>
            </a:r>
          </a:p>
        </p:txBody>
      </p:sp>
      <p:sp>
        <p:nvSpPr>
          <p:cNvPr id="229" name="GANs"/>
          <p:cNvSpPr txBox="1"/>
          <p:nvPr/>
        </p:nvSpPr>
        <p:spPr>
          <a:xfrm>
            <a:off x="6250244" y="1802183"/>
            <a:ext cx="747000" cy="37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800"/>
            </a:lvl1pPr>
          </a:lstStyle>
          <a:p>
            <a:r>
              <a:rPr sz="1969" dirty="0">
                <a:latin typeface="Arial" panose="020B0604020202020204" pitchFamily="34" charset="0"/>
                <a:cs typeface="Arial" panose="020B0604020202020204" pitchFamily="34" charset="0"/>
              </a:rPr>
              <a:t>GANs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A389259-34AF-44E5-8227-EAA76C83ACD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27</a:t>
            </a:fld>
            <a:endParaRPr lang="zh-CN" altLang="en-US"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original paper (Gans, 2014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 sz="5800"/>
            </a:pPr>
            <a:r>
              <a:rPr lang="en-US" b="1" dirty="0">
                <a:cs typeface="Arial"/>
              </a:rPr>
              <a:t>Original paper (GAN, 2014)</a:t>
            </a:r>
          </a:p>
        </p:txBody>
      </p:sp>
      <p:pic>
        <p:nvPicPr>
          <p:cNvPr id="141" name="Screen Shot 2021-04-15 at 10.05.22 AM.png" descr="Screen Shot 2021-04-15 at 10.05.22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612" y="1735295"/>
            <a:ext cx="5610438" cy="42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373CDD5-96FD-4199-9C48-5BFB55819F4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28</a:t>
            </a:fld>
            <a:endParaRPr lang="zh-CN" altLang="en-US"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ans progres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cs typeface="Arial"/>
              </a:rPr>
              <a:t>GANs with time</a:t>
            </a:r>
          </a:p>
        </p:txBody>
      </p:sp>
      <p:pic>
        <p:nvPicPr>
          <p:cNvPr id="145" name="Dw6ZIOlX4AMKL9J.jpg" descr="Dw6ZIOlX4AMKL9J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314" y="2961671"/>
            <a:ext cx="6572442" cy="265945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https://twitter.com/goodfellow_ian/status/1084973596236144640?lang=en"/>
          <p:cNvSpPr txBox="1"/>
          <p:nvPr/>
        </p:nvSpPr>
        <p:spPr>
          <a:xfrm>
            <a:off x="2177142" y="5856780"/>
            <a:ext cx="5480347" cy="431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 defTabSz="457200">
              <a:lnSpc>
                <a:spcPts val="3300"/>
              </a:lnSpc>
              <a:spcBef>
                <a:spcPts val="1200"/>
              </a:spcBef>
              <a:defRPr sz="20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sz="1406"/>
              <a:t>https://twitter.com/goodfellow_ian/status/1084973596236144640?lang=en </a:t>
            </a:r>
          </a:p>
        </p:txBody>
      </p:sp>
      <p:sp>
        <p:nvSpPr>
          <p:cNvPr id="147" name="Better quality…"/>
          <p:cNvSpPr txBox="1"/>
          <p:nvPr/>
        </p:nvSpPr>
        <p:spPr>
          <a:xfrm>
            <a:off x="609600" y="1524000"/>
            <a:ext cx="2955104" cy="105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marL="253782" indent="-253782">
              <a:buSzPct val="100000"/>
              <a:buChar char="•"/>
            </a:pPr>
            <a:r>
              <a:rPr sz="3200" dirty="0"/>
              <a:t>Better quality</a:t>
            </a:r>
          </a:p>
          <a:p>
            <a:pPr marL="253782" indent="-253782">
              <a:buSzPct val="100000"/>
              <a:buChar char="•"/>
            </a:pPr>
            <a:r>
              <a:rPr sz="3200" dirty="0"/>
              <a:t>High Resolution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B91A9CB-0D31-4857-9041-A3859D1039E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29</a:t>
            </a:fld>
            <a:endParaRPr lang="zh-CN" altLang="en-US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9761-CBF2-4D18-9310-B56DB62BC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b="1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4853F-0A44-49BF-925E-DFB0237F2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239268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From a large collection of images of faces, can a network learn to </a:t>
            </a:r>
            <a:r>
              <a:rPr lang="en-US" i="1" dirty="0"/>
              <a:t>generate </a:t>
            </a:r>
            <a:r>
              <a:rPr lang="en-US" dirty="0"/>
              <a:t>new portrait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Generate samples from the distribution of “face” images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How do we even characterize this distribution?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D65AC-FE09-4803-AD14-D8B87CAC3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37C91-99CD-4615-A66C-4AFE7D9CA2FC}" type="slidenum">
              <a:rPr lang="en-US" smtClean="0"/>
              <a:t>3</a:t>
            </a:fld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CDF2331-DDCB-4FEB-A440-A74D7650D2FC}"/>
              </a:ext>
            </a:extLst>
          </p:cNvPr>
          <p:cNvSpPr/>
          <p:nvPr/>
        </p:nvSpPr>
        <p:spPr>
          <a:xfrm>
            <a:off x="4953000" y="2377758"/>
            <a:ext cx="342900" cy="81534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2FA1F2-F794-4156-828C-73D738AF6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78" y="1581150"/>
            <a:ext cx="4267200" cy="2400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86E364-C319-4430-B0F6-6E0C8AF51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2377" y="1874966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077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targan(2018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 err="1">
                <a:cs typeface="Arial"/>
              </a:rPr>
              <a:t>StarGAN</a:t>
            </a:r>
            <a:r>
              <a:rPr lang="en-US" b="1" dirty="0">
                <a:cs typeface="Arial"/>
              </a:rPr>
              <a:t>(2018)</a:t>
            </a:r>
          </a:p>
        </p:txBody>
      </p:sp>
      <p:pic>
        <p:nvPicPr>
          <p:cNvPr id="151" name="Screen Shot 2021-04-15 at 10.08.50 AM.png" descr="Screen Shot 2021-04-15 at 10.08.50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039" y="2169671"/>
            <a:ext cx="7375922" cy="444698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D18D6DC-08F0-44AF-83E1-3989D266990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30</a:t>
            </a:fld>
            <a:endParaRPr lang="zh-CN" altLang="en-US"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rogressive growing of gans (2018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defTabSz="381998">
              <a:defRPr sz="5394"/>
            </a:pPr>
            <a:r>
              <a:rPr lang="en-US" b="1" dirty="0">
                <a:cs typeface="Arial"/>
              </a:rPr>
              <a:t>Progressive growing of GANs (2018)</a:t>
            </a:r>
          </a:p>
        </p:txBody>
      </p:sp>
      <p:pic>
        <p:nvPicPr>
          <p:cNvPr id="155" name="Screen Shot 2021-04-15 at 10.09.16 AM.png" descr="Screen Shot 2021-04-15 at 10.09.16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77" y="2226732"/>
            <a:ext cx="7233047" cy="412551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56BF8EB-E91C-45D0-BAB7-8B8656A3C14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31</a:t>
            </a:fld>
            <a:endParaRPr lang="zh-CN" altLang="en-US"/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High fidelity natural images (2019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386106">
              <a:defRPr sz="5452"/>
            </a:pPr>
            <a:endParaRPr b="1" dirty="0"/>
          </a:p>
          <a:p>
            <a:pPr defTabSz="386106">
              <a:defRPr sz="5452"/>
            </a:pPr>
            <a:r>
              <a:rPr b="1" dirty="0"/>
              <a:t>High fidelity natural images (2019)</a:t>
            </a:r>
          </a:p>
        </p:txBody>
      </p:sp>
      <p:pic>
        <p:nvPicPr>
          <p:cNvPr id="159" name="Screen Shot 2021-04-15 at 10.08.22 AM.png" descr="Screen Shot 2021-04-15 at 10.08.22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856" y="2241413"/>
            <a:ext cx="7456289" cy="417909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19364F5-6E51-420E-A1E2-E2322298C3B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32</a:t>
            </a:fld>
            <a:endParaRPr lang="zh-CN" altLang="en-US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212068-378B-4B63-823F-295118EEE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are GANs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316601-4343-4E03-8ECB-BE2B38E5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4</a:t>
            </a:fld>
            <a:endParaRPr lang="en-US"/>
          </a:p>
        </p:txBody>
      </p:sp>
      <p:sp>
        <p:nvSpPr>
          <p:cNvPr id="6" name="Generative Adversarial Networks">
            <a:extLst>
              <a:ext uri="{FF2B5EF4-FFF2-40B4-BE49-F238E27FC236}">
                <a16:creationId xmlns:a16="http://schemas.microsoft.com/office/drawing/2014/main" id="{7D8FE57D-A9AA-4F89-A0F2-CF0E4F067DBE}"/>
              </a:ext>
            </a:extLst>
          </p:cNvPr>
          <p:cNvSpPr txBox="1"/>
          <p:nvPr/>
        </p:nvSpPr>
        <p:spPr>
          <a:xfrm>
            <a:off x="1533376" y="2159174"/>
            <a:ext cx="6085961" cy="613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5000"/>
            </a:lvl1pPr>
          </a:lstStyle>
          <a:p>
            <a:r>
              <a:rPr sz="3516" dirty="0"/>
              <a:t>Generative Adversarial Networks</a:t>
            </a:r>
          </a:p>
        </p:txBody>
      </p:sp>
    </p:spTree>
    <p:extLst>
      <p:ext uri="{BB962C8B-B14F-4D97-AF65-F5344CB8AC3E}">
        <p14:creationId xmlns:p14="http://schemas.microsoft.com/office/powerpoint/2010/main" val="1872708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212068-378B-4B63-823F-295118EEE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are GANs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316601-4343-4E03-8ECB-BE2B38E5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5</a:t>
            </a:fld>
            <a:endParaRPr lang="en-US"/>
          </a:p>
        </p:txBody>
      </p:sp>
      <p:sp>
        <p:nvSpPr>
          <p:cNvPr id="6" name="Generative Adversarial Networks">
            <a:extLst>
              <a:ext uri="{FF2B5EF4-FFF2-40B4-BE49-F238E27FC236}">
                <a16:creationId xmlns:a16="http://schemas.microsoft.com/office/drawing/2014/main" id="{7D8FE57D-A9AA-4F89-A0F2-CF0E4F067DBE}"/>
              </a:ext>
            </a:extLst>
          </p:cNvPr>
          <p:cNvSpPr txBox="1"/>
          <p:nvPr/>
        </p:nvSpPr>
        <p:spPr>
          <a:xfrm>
            <a:off x="1533376" y="2159174"/>
            <a:ext cx="6085961" cy="613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5000"/>
            </a:lvl1pPr>
          </a:lstStyle>
          <a:p>
            <a:r>
              <a:rPr sz="3516" b="1" dirty="0">
                <a:solidFill>
                  <a:srgbClr val="C00000"/>
                </a:solidFill>
              </a:rPr>
              <a:t>Generative</a:t>
            </a:r>
            <a:r>
              <a:rPr sz="3516" dirty="0"/>
              <a:t> Adversarial Networks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234895F-41FD-4468-81EE-7F2D492E1979}"/>
              </a:ext>
            </a:extLst>
          </p:cNvPr>
          <p:cNvSpPr/>
          <p:nvPr/>
        </p:nvSpPr>
        <p:spPr>
          <a:xfrm>
            <a:off x="1525425" y="1971263"/>
            <a:ext cx="2118158" cy="104122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enerative Models…">
            <a:extLst>
              <a:ext uri="{FF2B5EF4-FFF2-40B4-BE49-F238E27FC236}">
                <a16:creationId xmlns:a16="http://schemas.microsoft.com/office/drawing/2014/main" id="{0BD45DF2-3EB7-449B-A972-8E1F3F9B60E3}"/>
              </a:ext>
            </a:extLst>
          </p:cNvPr>
          <p:cNvSpPr txBox="1"/>
          <p:nvPr/>
        </p:nvSpPr>
        <p:spPr>
          <a:xfrm>
            <a:off x="124093" y="3660144"/>
            <a:ext cx="3519490" cy="851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687" b="1" dirty="0">
                <a:latin typeface="Arial" panose="020B0604020202020204" pitchFamily="34" charset="0"/>
                <a:cs typeface="Arial" panose="020B0604020202020204" pitchFamily="34" charset="0"/>
              </a:rPr>
              <a:t>Generative Models</a:t>
            </a:r>
            <a:r>
              <a:rPr lang="en-US" sz="1687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which generate</a:t>
            </a:r>
            <a:b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data similar to the training data 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defRPr sz="2400"/>
            </a:pP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 Variational Auto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ncoders (VAE)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3D517FD-1650-4B77-8009-2B5845905CB3}"/>
              </a:ext>
            </a:extLst>
          </p:cNvPr>
          <p:cNvCxnSpPr>
            <a:stCxn id="2" idx="4"/>
          </p:cNvCxnSpPr>
          <p:nvPr/>
        </p:nvCxnSpPr>
        <p:spPr>
          <a:xfrm flipH="1">
            <a:off x="1981200" y="3012489"/>
            <a:ext cx="603304" cy="5536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71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212068-378B-4B63-823F-295118EEE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are GANs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316601-4343-4E03-8ECB-BE2B38E5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6</a:t>
            </a:fld>
            <a:endParaRPr lang="en-US"/>
          </a:p>
        </p:txBody>
      </p:sp>
      <p:sp>
        <p:nvSpPr>
          <p:cNvPr id="6" name="Generative Adversarial Networks">
            <a:extLst>
              <a:ext uri="{FF2B5EF4-FFF2-40B4-BE49-F238E27FC236}">
                <a16:creationId xmlns:a16="http://schemas.microsoft.com/office/drawing/2014/main" id="{7D8FE57D-A9AA-4F89-A0F2-CF0E4F067DBE}"/>
              </a:ext>
            </a:extLst>
          </p:cNvPr>
          <p:cNvSpPr txBox="1"/>
          <p:nvPr/>
        </p:nvSpPr>
        <p:spPr>
          <a:xfrm>
            <a:off x="1533376" y="2159174"/>
            <a:ext cx="6201762" cy="613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5000"/>
            </a:lvl1pPr>
          </a:lstStyle>
          <a:p>
            <a:r>
              <a:rPr sz="3516" b="1" dirty="0">
                <a:solidFill>
                  <a:srgbClr val="C00000"/>
                </a:solidFill>
              </a:rPr>
              <a:t>Generative</a:t>
            </a:r>
            <a:r>
              <a:rPr sz="3516" dirty="0"/>
              <a:t> </a:t>
            </a:r>
            <a:r>
              <a:rPr sz="3516" b="1" dirty="0">
                <a:solidFill>
                  <a:srgbClr val="3333FF"/>
                </a:solidFill>
              </a:rPr>
              <a:t>Adversarial</a:t>
            </a:r>
            <a:r>
              <a:rPr sz="3516" dirty="0"/>
              <a:t> Networks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234895F-41FD-4468-81EE-7F2D492E1979}"/>
              </a:ext>
            </a:extLst>
          </p:cNvPr>
          <p:cNvSpPr/>
          <p:nvPr/>
        </p:nvSpPr>
        <p:spPr>
          <a:xfrm>
            <a:off x="1525425" y="1971263"/>
            <a:ext cx="2118158" cy="104122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enerative Models…">
            <a:extLst>
              <a:ext uri="{FF2B5EF4-FFF2-40B4-BE49-F238E27FC236}">
                <a16:creationId xmlns:a16="http://schemas.microsoft.com/office/drawing/2014/main" id="{0BD45DF2-3EB7-449B-A972-8E1F3F9B60E3}"/>
              </a:ext>
            </a:extLst>
          </p:cNvPr>
          <p:cNvSpPr txBox="1"/>
          <p:nvPr/>
        </p:nvSpPr>
        <p:spPr>
          <a:xfrm>
            <a:off x="124093" y="3660144"/>
            <a:ext cx="3519490" cy="851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687" b="1" dirty="0">
                <a:latin typeface="Arial" panose="020B0604020202020204" pitchFamily="34" charset="0"/>
                <a:cs typeface="Arial" panose="020B0604020202020204" pitchFamily="34" charset="0"/>
              </a:rPr>
              <a:t>Generative Models</a:t>
            </a:r>
            <a:r>
              <a:rPr lang="en-US" sz="1687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which generate</a:t>
            </a:r>
            <a:b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data similar to the training data 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defRPr sz="2400"/>
            </a:pP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 Variational Auto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ncoders (VAE)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3D517FD-1650-4B77-8009-2B5845905CB3}"/>
              </a:ext>
            </a:extLst>
          </p:cNvPr>
          <p:cNvCxnSpPr>
            <a:stCxn id="2" idx="4"/>
          </p:cNvCxnSpPr>
          <p:nvPr/>
        </p:nvCxnSpPr>
        <p:spPr>
          <a:xfrm flipH="1">
            <a:off x="1981200" y="3012489"/>
            <a:ext cx="603304" cy="5536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4255CA9B-208D-4055-ABAF-D3688EC25FE6}"/>
              </a:ext>
            </a:extLst>
          </p:cNvPr>
          <p:cNvSpPr/>
          <p:nvPr/>
        </p:nvSpPr>
        <p:spPr>
          <a:xfrm>
            <a:off x="3609126" y="1971263"/>
            <a:ext cx="2258274" cy="1041226"/>
          </a:xfrm>
          <a:prstGeom prst="ellipse">
            <a:avLst/>
          </a:prstGeom>
          <a:noFill/>
          <a:ln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dversarial Training…">
            <a:extLst>
              <a:ext uri="{FF2B5EF4-FFF2-40B4-BE49-F238E27FC236}">
                <a16:creationId xmlns:a16="http://schemas.microsoft.com/office/drawing/2014/main" id="{AD104FDD-B46F-436C-8FEC-4004F3216DE7}"/>
              </a:ext>
            </a:extLst>
          </p:cNvPr>
          <p:cNvSpPr txBox="1"/>
          <p:nvPr/>
        </p:nvSpPr>
        <p:spPr>
          <a:xfrm>
            <a:off x="2514600" y="4991410"/>
            <a:ext cx="5884624" cy="851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687" b="1" dirty="0">
                <a:latin typeface="Arial" panose="020B0604020202020204" pitchFamily="34" charset="0"/>
                <a:cs typeface="Arial" panose="020B0604020202020204" pitchFamily="34" charset="0"/>
              </a:rPr>
              <a:t>Adversarial Training</a:t>
            </a:r>
          </a:p>
          <a:p>
            <a:pPr>
              <a:defRPr sz="2400"/>
            </a:pP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GANS are made up of two competing networks (adversaries)</a:t>
            </a:r>
          </a:p>
          <a:p>
            <a:pPr>
              <a:defRPr sz="2400"/>
            </a:pP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that are trying beat each other.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EB96184-87C1-4F34-8B91-3C46ECC4F7BE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4738263" y="3012489"/>
            <a:ext cx="367137" cy="1864311"/>
          </a:xfrm>
          <a:prstGeom prst="straightConnector1">
            <a:avLst/>
          </a:prstGeom>
          <a:ln>
            <a:solidFill>
              <a:srgbClr val="3333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99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212068-378B-4B63-823F-295118EEE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are GANs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316601-4343-4E03-8ECB-BE2B38E5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7</a:t>
            </a:fld>
            <a:endParaRPr lang="en-US"/>
          </a:p>
        </p:txBody>
      </p:sp>
      <p:sp>
        <p:nvSpPr>
          <p:cNvPr id="6" name="Generative Adversarial Networks">
            <a:extLst>
              <a:ext uri="{FF2B5EF4-FFF2-40B4-BE49-F238E27FC236}">
                <a16:creationId xmlns:a16="http://schemas.microsoft.com/office/drawing/2014/main" id="{7D8FE57D-A9AA-4F89-A0F2-CF0E4F067DBE}"/>
              </a:ext>
            </a:extLst>
          </p:cNvPr>
          <p:cNvSpPr txBox="1"/>
          <p:nvPr/>
        </p:nvSpPr>
        <p:spPr>
          <a:xfrm>
            <a:off x="1533376" y="2159174"/>
            <a:ext cx="6201762" cy="613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5000"/>
            </a:lvl1pPr>
          </a:lstStyle>
          <a:p>
            <a:r>
              <a:rPr sz="3516" b="1" dirty="0">
                <a:solidFill>
                  <a:srgbClr val="C00000"/>
                </a:solidFill>
              </a:rPr>
              <a:t>Generative</a:t>
            </a:r>
            <a:r>
              <a:rPr sz="3516" dirty="0"/>
              <a:t> </a:t>
            </a:r>
            <a:r>
              <a:rPr sz="3516" b="1" dirty="0">
                <a:solidFill>
                  <a:srgbClr val="3333FF"/>
                </a:solidFill>
              </a:rPr>
              <a:t>Adversarial</a:t>
            </a:r>
            <a:r>
              <a:rPr sz="3516" dirty="0"/>
              <a:t> </a:t>
            </a:r>
            <a:r>
              <a:rPr sz="3516" b="1" dirty="0">
                <a:solidFill>
                  <a:srgbClr val="00CC00"/>
                </a:solidFill>
              </a:rPr>
              <a:t>Networks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234895F-41FD-4468-81EE-7F2D492E1979}"/>
              </a:ext>
            </a:extLst>
          </p:cNvPr>
          <p:cNvSpPr/>
          <p:nvPr/>
        </p:nvSpPr>
        <p:spPr>
          <a:xfrm>
            <a:off x="1525425" y="1971263"/>
            <a:ext cx="2118158" cy="104122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enerative Models…">
            <a:extLst>
              <a:ext uri="{FF2B5EF4-FFF2-40B4-BE49-F238E27FC236}">
                <a16:creationId xmlns:a16="http://schemas.microsoft.com/office/drawing/2014/main" id="{0BD45DF2-3EB7-449B-A972-8E1F3F9B60E3}"/>
              </a:ext>
            </a:extLst>
          </p:cNvPr>
          <p:cNvSpPr txBox="1"/>
          <p:nvPr/>
        </p:nvSpPr>
        <p:spPr>
          <a:xfrm>
            <a:off x="124093" y="3660144"/>
            <a:ext cx="3519490" cy="851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687" b="1" dirty="0">
                <a:latin typeface="Arial" panose="020B0604020202020204" pitchFamily="34" charset="0"/>
                <a:cs typeface="Arial" panose="020B0604020202020204" pitchFamily="34" charset="0"/>
              </a:rPr>
              <a:t>Generative Models</a:t>
            </a:r>
            <a:r>
              <a:rPr lang="en-US" sz="1687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which generate</a:t>
            </a:r>
            <a:b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data similar to the training data 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defRPr sz="2400"/>
            </a:pP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 Variational Auto</a:t>
            </a:r>
            <a:r>
              <a:rPr lang="en-US" sz="1687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ncoders (VAE)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3D517FD-1650-4B77-8009-2B5845905CB3}"/>
              </a:ext>
            </a:extLst>
          </p:cNvPr>
          <p:cNvCxnSpPr>
            <a:stCxn id="2" idx="4"/>
          </p:cNvCxnSpPr>
          <p:nvPr/>
        </p:nvCxnSpPr>
        <p:spPr>
          <a:xfrm flipH="1">
            <a:off x="1981200" y="3012489"/>
            <a:ext cx="603304" cy="5536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4255CA9B-208D-4055-ABAF-D3688EC25FE6}"/>
              </a:ext>
            </a:extLst>
          </p:cNvPr>
          <p:cNvSpPr/>
          <p:nvPr/>
        </p:nvSpPr>
        <p:spPr>
          <a:xfrm>
            <a:off x="3609126" y="1971263"/>
            <a:ext cx="2258274" cy="1041226"/>
          </a:xfrm>
          <a:prstGeom prst="ellipse">
            <a:avLst/>
          </a:prstGeom>
          <a:noFill/>
          <a:ln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dversarial Training…">
            <a:extLst>
              <a:ext uri="{FF2B5EF4-FFF2-40B4-BE49-F238E27FC236}">
                <a16:creationId xmlns:a16="http://schemas.microsoft.com/office/drawing/2014/main" id="{AD104FDD-B46F-436C-8FEC-4004F3216DE7}"/>
              </a:ext>
            </a:extLst>
          </p:cNvPr>
          <p:cNvSpPr txBox="1"/>
          <p:nvPr/>
        </p:nvSpPr>
        <p:spPr>
          <a:xfrm>
            <a:off x="2514600" y="4991410"/>
            <a:ext cx="5884624" cy="851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687" b="1" dirty="0">
                <a:latin typeface="Arial" panose="020B0604020202020204" pitchFamily="34" charset="0"/>
                <a:cs typeface="Arial" panose="020B0604020202020204" pitchFamily="34" charset="0"/>
              </a:rPr>
              <a:t>Adversarial Training</a:t>
            </a:r>
          </a:p>
          <a:p>
            <a:pPr>
              <a:defRPr sz="2400"/>
            </a:pP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GANS are made up of two competing networks (adversaries)</a:t>
            </a:r>
          </a:p>
          <a:p>
            <a:pPr>
              <a:defRPr sz="2400"/>
            </a:pPr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that are trying beat each other.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EB96184-87C1-4F34-8B91-3C46ECC4F7BE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4738263" y="3012489"/>
            <a:ext cx="367137" cy="1864311"/>
          </a:xfrm>
          <a:prstGeom prst="straightConnector1">
            <a:avLst/>
          </a:prstGeom>
          <a:ln>
            <a:solidFill>
              <a:srgbClr val="3333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5FB9B97C-583F-478F-A6EF-27417D50AD22}"/>
              </a:ext>
            </a:extLst>
          </p:cNvPr>
          <p:cNvSpPr/>
          <p:nvPr/>
        </p:nvSpPr>
        <p:spPr>
          <a:xfrm>
            <a:off x="5791201" y="1971263"/>
            <a:ext cx="1905000" cy="1041226"/>
          </a:xfrm>
          <a:prstGeom prst="ellipse">
            <a:avLst/>
          </a:prstGeom>
          <a:noFill/>
          <a:ln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Neural Networks">
            <a:extLst>
              <a:ext uri="{FF2B5EF4-FFF2-40B4-BE49-F238E27FC236}">
                <a16:creationId xmlns:a16="http://schemas.microsoft.com/office/drawing/2014/main" id="{1C57B13F-9EFA-44D3-A01E-D54BC6B9EBAA}"/>
              </a:ext>
            </a:extLst>
          </p:cNvPr>
          <p:cNvSpPr txBox="1"/>
          <p:nvPr/>
        </p:nvSpPr>
        <p:spPr>
          <a:xfrm>
            <a:off x="6241337" y="3468034"/>
            <a:ext cx="1665521" cy="3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400"/>
            </a:lvl1pPr>
          </a:lstStyle>
          <a:p>
            <a:r>
              <a:rPr sz="1687" dirty="0">
                <a:latin typeface="Arial" panose="020B0604020202020204" pitchFamily="34" charset="0"/>
                <a:cs typeface="Arial" panose="020B0604020202020204" pitchFamily="34" charset="0"/>
              </a:rPr>
              <a:t>Neural Networks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09BA5FE7-7637-473C-B9C5-A86CAB98C874}"/>
              </a:ext>
            </a:extLst>
          </p:cNvPr>
          <p:cNvSpPr/>
          <p:nvPr/>
        </p:nvSpPr>
        <p:spPr>
          <a:xfrm>
            <a:off x="6793456" y="3001371"/>
            <a:ext cx="221932" cy="470072"/>
          </a:xfrm>
          <a:prstGeom prst="line">
            <a:avLst/>
          </a:prstGeom>
          <a:ln w="25400">
            <a:solidFill>
              <a:srgbClr val="33CC33"/>
            </a:solidFill>
            <a:miter lim="400000"/>
            <a:tailEnd type="triangle"/>
          </a:ln>
        </p:spPr>
        <p:txBody>
          <a:bodyPr lIns="32145" tIns="32145" rIns="32145" bIns="32145"/>
          <a:lstStyle/>
          <a:p>
            <a:endParaRPr sz="1266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43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ENERATIVE ADVERSARIAL NETWOR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3800" cap="none"/>
            </a:lvl1pPr>
          </a:lstStyle>
          <a:p>
            <a:r>
              <a:rPr lang="en-US" sz="3234" b="1" dirty="0"/>
              <a:t>Generative Adversarial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4" name="Introduced in 2014…"/>
              <p:cNvSpPr txBox="1">
                <a:spLocks noGrp="1"/>
              </p:cNvSpPr>
              <p:nvPr>
                <p:ph idx="1"/>
              </p:nvPr>
            </p:nvSpPr>
            <p:spPr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 marL="366104" indent="-366104">
                  <a:spcBef>
                    <a:spcPts val="1406"/>
                  </a:spcBef>
                  <a:defRPr sz="3800"/>
                </a:pPr>
                <a:r>
                  <a:rPr sz="2800" dirty="0"/>
                  <a:t>Introduced in 2014</a:t>
                </a:r>
              </a:p>
              <a:p>
                <a:pPr marL="366104" indent="-366104">
                  <a:spcBef>
                    <a:spcPts val="1406"/>
                  </a:spcBef>
                  <a:defRPr sz="3800"/>
                </a:pPr>
                <a:r>
                  <a:rPr sz="2800" dirty="0"/>
                  <a:t>Goal is to model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sz="2800" dirty="0"/>
                  <a:t>, the distribution of training data</a:t>
                </a:r>
              </a:p>
              <a:p>
                <a:pPr marL="766154" lvl="1" indent="-366104">
                  <a:spcBef>
                    <a:spcPts val="1406"/>
                  </a:spcBef>
                  <a:defRPr sz="3800"/>
                </a:pPr>
                <a:r>
                  <a:rPr sz="2400" dirty="0"/>
                  <a:t>Model can generate samples from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sz="2400" dirty="0"/>
              </a:p>
              <a:p>
                <a:pPr marL="366104" indent="-366104">
                  <a:spcBef>
                    <a:spcPts val="1406"/>
                  </a:spcBef>
                  <a:defRPr sz="3800"/>
                </a:pPr>
                <a:r>
                  <a:rPr sz="2800" dirty="0"/>
                  <a:t>Trained using a pair </a:t>
                </a:r>
                <a:r>
                  <a:rPr lang="en-US" sz="2800" dirty="0"/>
                  <a:t>of models acting as </a:t>
                </a:r>
                <a:r>
                  <a:rPr sz="2800" dirty="0"/>
                  <a:t>“adversaries”</a:t>
                </a:r>
                <a:endParaRPr lang="en-US" sz="2800" dirty="0"/>
              </a:p>
              <a:p>
                <a:pPr marL="766154" lvl="1" indent="-366104">
                  <a:spcBef>
                    <a:spcPts val="1406"/>
                  </a:spcBef>
                  <a:defRPr sz="3800"/>
                </a:pPr>
                <a:r>
                  <a:rPr lang="en-US" sz="2400" dirty="0"/>
                  <a:t>A “Generator” that generates data</a:t>
                </a:r>
              </a:p>
              <a:p>
                <a:pPr marL="766154" lvl="1" indent="-366104">
                  <a:spcBef>
                    <a:spcPts val="1406"/>
                  </a:spcBef>
                  <a:defRPr sz="3800"/>
                </a:pPr>
                <a:r>
                  <a:rPr lang="en-US" sz="2400" dirty="0"/>
                  <a:t>A “Discriminator” that evaluates it</a:t>
                </a:r>
                <a:endParaRPr sz="2400" dirty="0"/>
              </a:p>
            </p:txBody>
          </p:sp>
        </mc:Choice>
        <mc:Fallback xmlns="">
          <p:sp>
            <p:nvSpPr>
              <p:cNvPr id="494" name="Introduced in 2014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prstGeom prst="rect">
                <a:avLst/>
              </a:prstGeom>
              <a:blipFill>
                <a:blip r:embed="rId2"/>
                <a:stretch>
                  <a:fillRect l="-1333" t="-1348" r="-1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14636DC-F245-4A60-B361-6AE03B977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8</a:t>
            </a:fld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E77EB-BDC6-4743-82E1-8FAAFF73A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b="1" dirty="0"/>
              <a:t>What are GANs?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15A140-A9E7-45D0-94B9-71613805C0B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9</a:t>
            </a:fld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10DFB4D-2328-4623-B035-53C6CD1DFE15}"/>
              </a:ext>
            </a:extLst>
          </p:cNvPr>
          <p:cNvGrpSpPr/>
          <p:nvPr/>
        </p:nvGrpSpPr>
        <p:grpSpPr>
          <a:xfrm>
            <a:off x="106521" y="1536379"/>
            <a:ext cx="8961279" cy="3283792"/>
            <a:chOff x="106521" y="1536379"/>
            <a:chExt cx="8961279" cy="328379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8AA3508-8220-4015-92AE-1B0AB435D229}"/>
                </a:ext>
              </a:extLst>
            </p:cNvPr>
            <p:cNvSpPr/>
            <p:nvPr/>
          </p:nvSpPr>
          <p:spPr>
            <a:xfrm>
              <a:off x="173833" y="2182743"/>
              <a:ext cx="1224222" cy="685800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EAA8C792-7C39-45FF-982C-C2C552DEF440}"/>
                    </a:ext>
                  </a:extLst>
                </p:cNvPr>
                <p:cNvSpPr txBox="1"/>
                <p:nvPr/>
              </p:nvSpPr>
              <p:spPr>
                <a:xfrm>
                  <a:off x="106521" y="2294810"/>
                  <a:ext cx="1308435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EAA8C792-7C39-45FF-982C-C2C552DEF4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521" y="2294810"/>
                  <a:ext cx="1308435" cy="461665"/>
                </a:xfrm>
                <a:prstGeom prst="rect">
                  <a:avLst/>
                </a:prstGeom>
                <a:blipFill>
                  <a:blip r:embed="rId2"/>
                  <a:stretch>
                    <a:fillRect r="-930" b="-1710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68D99C2-402D-4236-983C-1DEEDB854184}"/>
                </a:ext>
              </a:extLst>
            </p:cNvPr>
            <p:cNvSpPr/>
            <p:nvPr/>
          </p:nvSpPr>
          <p:spPr>
            <a:xfrm>
              <a:off x="1828800" y="1877943"/>
              <a:ext cx="1600200" cy="1284357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343DBB4-38FB-4890-8A23-EBDEE16E522F}"/>
                </a:ext>
              </a:extLst>
            </p:cNvPr>
            <p:cNvCxnSpPr>
              <a:cxnSpLocks/>
              <a:stCxn id="6" idx="3"/>
              <a:endCxn id="7" idx="1"/>
            </p:cNvCxnSpPr>
            <p:nvPr/>
          </p:nvCxnSpPr>
          <p:spPr>
            <a:xfrm flipV="1">
              <a:off x="1398055" y="2520122"/>
              <a:ext cx="430745" cy="5521"/>
            </a:xfrm>
            <a:prstGeom prst="straightConnector1">
              <a:avLst/>
            </a:prstGeom>
            <a:ln w="28575">
              <a:solidFill>
                <a:srgbClr val="33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D3CC659-2129-4A28-8C76-94D7AA649FE3}"/>
                    </a:ext>
                  </a:extLst>
                </p:cNvPr>
                <p:cNvSpPr txBox="1"/>
                <p:nvPr/>
              </p:nvSpPr>
              <p:spPr>
                <a:xfrm>
                  <a:off x="1911749" y="2129188"/>
                  <a:ext cx="1462900" cy="8309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400" dirty="0"/>
                    <a:t>Generator</a:t>
                  </a:r>
                  <a:br>
                    <a:rPr lang="en-US" sz="2400" dirty="0"/>
                  </a:b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D3CC659-2129-4A28-8C76-94D7AA649FE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11749" y="2129188"/>
                  <a:ext cx="1462900" cy="830997"/>
                </a:xfrm>
                <a:prstGeom prst="rect">
                  <a:avLst/>
                </a:prstGeom>
                <a:blipFill>
                  <a:blip r:embed="rId3"/>
                  <a:stretch>
                    <a:fillRect l="-6250" t="-5839" r="-5833" b="-875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905811D-FB3B-45F6-B17B-068D7A4EEE65}"/>
                </a:ext>
              </a:extLst>
            </p:cNvPr>
            <p:cNvSpPr/>
            <p:nvPr/>
          </p:nvSpPr>
          <p:spPr>
            <a:xfrm>
              <a:off x="5245255" y="2836300"/>
              <a:ext cx="1863523" cy="1143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85100BBE-8562-4370-A22C-20921AA0A0E4}"/>
                    </a:ext>
                  </a:extLst>
                </p:cNvPr>
                <p:cNvSpPr txBox="1"/>
                <p:nvPr/>
              </p:nvSpPr>
              <p:spPr>
                <a:xfrm>
                  <a:off x="5251218" y="3054162"/>
                  <a:ext cx="1863523" cy="8309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400" dirty="0"/>
                    <a:t>Discriminator</a:t>
                  </a:r>
                  <a:br>
                    <a:rPr lang="en-US" sz="2400" dirty="0"/>
                  </a:b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85100BBE-8562-4370-A22C-20921AA0A0E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18" y="3054162"/>
                  <a:ext cx="1863523" cy="830997"/>
                </a:xfrm>
                <a:prstGeom prst="rect">
                  <a:avLst/>
                </a:prstGeom>
                <a:blipFill>
                  <a:blip r:embed="rId4"/>
                  <a:stretch>
                    <a:fillRect l="-4248" t="-5882" r="-4575" b="-955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65E0163-258D-4C3B-ACFF-B9852682051C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>
              <a:off x="4364000" y="2634185"/>
              <a:ext cx="881255" cy="77361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08B577D-CE3B-4522-984A-F9D2ACA7D8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29000" y="2525643"/>
              <a:ext cx="598373" cy="1"/>
            </a:xfrm>
            <a:prstGeom prst="straightConnector1">
              <a:avLst/>
            </a:prstGeom>
            <a:ln w="28575">
              <a:solidFill>
                <a:srgbClr val="3333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C9874EFA-5D2A-4373-9C08-4914F76D2BB7}"/>
                    </a:ext>
                  </a:extLst>
                </p:cNvPr>
                <p:cNvSpPr txBox="1"/>
                <p:nvPr/>
              </p:nvSpPr>
              <p:spPr>
                <a:xfrm>
                  <a:off x="3434667" y="1536379"/>
                  <a:ext cx="1509067" cy="12450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400" dirty="0"/>
                    <a:t>Generated</a:t>
                  </a:r>
                  <a:br>
                    <a:rPr lang="en-US" sz="2400" dirty="0"/>
                  </a:br>
                  <a:r>
                    <a:rPr lang="en-US" sz="2400" dirty="0"/>
                    <a:t>data</a:t>
                  </a:r>
                  <a:br>
                    <a:rPr lang="en-US" sz="2400" dirty="0"/>
                  </a:b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ac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C9874EFA-5D2A-4373-9C08-4914F76D2BB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34667" y="1536379"/>
                  <a:ext cx="1509067" cy="1245021"/>
                </a:xfrm>
                <a:prstGeom prst="rect">
                  <a:avLst/>
                </a:prstGeom>
                <a:blipFill>
                  <a:blip r:embed="rId5"/>
                  <a:stretch>
                    <a:fillRect l="-5645" t="-3922" r="-564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9664A532-95FC-4638-AAAE-814459256128}"/>
                    </a:ext>
                  </a:extLst>
                </p:cNvPr>
                <p:cNvSpPr txBox="1"/>
                <p:nvPr/>
              </p:nvSpPr>
              <p:spPr>
                <a:xfrm>
                  <a:off x="2697721" y="3979300"/>
                  <a:ext cx="2069944" cy="84087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/>
                    <a:t>Real data</a:t>
                  </a:r>
                  <a:br>
                    <a:rPr lang="en-US" sz="2400" dirty="0"/>
                  </a:b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9664A532-95FC-4638-AAAE-81445925612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97721" y="3979300"/>
                  <a:ext cx="2069944" cy="840871"/>
                </a:xfrm>
                <a:prstGeom prst="rect">
                  <a:avLst/>
                </a:prstGeom>
                <a:blipFill>
                  <a:blip r:embed="rId6"/>
                  <a:stretch>
                    <a:fillRect t="-579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AE516D2-BA5D-47EB-BCBC-41DF0CCE5E55}"/>
                </a:ext>
              </a:extLst>
            </p:cNvPr>
            <p:cNvSpPr txBox="1"/>
            <p:nvPr/>
          </p:nvSpPr>
          <p:spPr>
            <a:xfrm>
              <a:off x="7391400" y="3176967"/>
              <a:ext cx="1676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Real/Fake?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DFB7523-60BE-4A61-A736-3CAA19704B84}"/>
                </a:ext>
              </a:extLst>
            </p:cNvPr>
            <p:cNvCxnSpPr/>
            <p:nvPr/>
          </p:nvCxnSpPr>
          <p:spPr>
            <a:xfrm>
              <a:off x="7108778" y="3424774"/>
              <a:ext cx="381000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C7E0121-7C09-4C24-A5AC-9ECEBE8A5488}"/>
                </a:ext>
              </a:extLst>
            </p:cNvPr>
            <p:cNvCxnSpPr/>
            <p:nvPr/>
          </p:nvCxnSpPr>
          <p:spPr>
            <a:xfrm flipV="1">
              <a:off x="4401092" y="3424774"/>
              <a:ext cx="838200" cy="83820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11531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93038</TotalTime>
  <Words>1375</Words>
  <Application>Microsoft Office PowerPoint</Application>
  <PresentationFormat>On-screen Show (4:3)</PresentationFormat>
  <Paragraphs>224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Cambria Math</vt:lpstr>
      <vt:lpstr>Times</vt:lpstr>
      <vt:lpstr>Office Theme</vt:lpstr>
      <vt:lpstr>Generative Aversarial Networks</vt:lpstr>
      <vt:lpstr>Topics for the week</vt:lpstr>
      <vt:lpstr>The problem</vt:lpstr>
      <vt:lpstr>What are GANs</vt:lpstr>
      <vt:lpstr>What are GANs</vt:lpstr>
      <vt:lpstr>What are GANs</vt:lpstr>
      <vt:lpstr>What are GANs</vt:lpstr>
      <vt:lpstr>Generative Adversarial Networks</vt:lpstr>
      <vt:lpstr>What are GANs?</vt:lpstr>
      <vt:lpstr>What are GANs?</vt:lpstr>
      <vt:lpstr>The Generator</vt:lpstr>
      <vt:lpstr>The Discriminator</vt:lpstr>
      <vt:lpstr>Training the discriminator</vt:lpstr>
      <vt:lpstr>Training the generator</vt:lpstr>
      <vt:lpstr>The GAN formulation</vt:lpstr>
      <vt:lpstr>The GAN formulation</vt:lpstr>
      <vt:lpstr>Analysis of optimal behavior:  The optimal discriminator</vt:lpstr>
      <vt:lpstr>Analysis of optimal behavior:  The optimal generator</vt:lpstr>
      <vt:lpstr>The Jensen Shannon Divergence</vt:lpstr>
      <vt:lpstr>Analysis of optimal behavior:  The optimal generator</vt:lpstr>
      <vt:lpstr>Min-Max Stationary Point</vt:lpstr>
      <vt:lpstr>Min-Max Optimization</vt:lpstr>
      <vt:lpstr>How to Train a GAN?</vt:lpstr>
      <vt:lpstr>Features and Challenges</vt:lpstr>
      <vt:lpstr>Variants and updates</vt:lpstr>
      <vt:lpstr>Evaluate with Discriminative Network</vt:lpstr>
      <vt:lpstr>VAEs vs GANs</vt:lpstr>
      <vt:lpstr>Original paper (GAN, 2014)</vt:lpstr>
      <vt:lpstr>GANs with time</vt:lpstr>
      <vt:lpstr>StarGAN(2018)</vt:lpstr>
      <vt:lpstr>Progressive growing of GANs (2018)</vt:lpstr>
      <vt:lpstr> High fidelity natural images (2019)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bhiksha</dc:creator>
  <cp:lastModifiedBy>Bhiksha Raj</cp:lastModifiedBy>
  <cp:revision>679</cp:revision>
  <cp:lastPrinted>2020-08-30T23:07:41Z</cp:lastPrinted>
  <dcterms:created xsi:type="dcterms:W3CDTF">2013-08-14T03:34:54Z</dcterms:created>
  <dcterms:modified xsi:type="dcterms:W3CDTF">2022-04-07T05:20:48Z</dcterms:modified>
</cp:coreProperties>
</file>